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Lst>
  <p:sldSz cx="9144000" cy="5143500" type="screen16x9"/>
  <p:notesSz cx="6858000" cy="9144000"/>
  <p:embeddedFontLst>
    <p:embeddedFont>
      <p:font typeface="Economica" panose="020B0604020202020204" charset="0"/>
      <p:regular r:id="rId21"/>
      <p:bold r:id="rId22"/>
      <p:italic r:id="rId23"/>
      <p:boldItalic r:id="rId24"/>
    </p:embeddedFont>
    <p:embeddedFont>
      <p:font typeface="Open Sans"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09504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3212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3a7a71fe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3a7a71fe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3174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3a7a71fe8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3a7a71fe8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0430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3a7a71fe85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3a7a71fe85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9403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3a7a71fe85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3a7a71fe85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880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5d263187d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5d263187d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9685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5a4c57666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5a4c57666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1042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5a4c576663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5a4c57666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9850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5a4c576663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5a4c576663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9740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5a4c576663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5a4c576663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7227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44c9d5b1d5fb45d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44c9d5b1d5fb45d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9960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44c9d5b1d5fb45d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44c9d5b1d5fb45d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1626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44c9d5b1d5fb45d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44c9d5b1d5fb45d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7147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44c9d5b1d5fb45d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44c9d5b1d5fb45d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5371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44c9d5b1d5fb45d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44c9d5b1d5fb45d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1562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5d263187d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5d263187d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3721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44c9d5b1d5fb45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44c9d5b1d5fb45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3967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44c9d5b1d5fb45d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44c9d5b1d5fb45d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4677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t"/>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office.co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3044700" y="852755"/>
            <a:ext cx="3054600" cy="1984862"/>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t" dirty="0">
                <a:latin typeface="Times New Roman" panose="02020603050405020304" pitchFamily="18" charset="0"/>
                <a:cs typeface="Times New Roman" panose="02020603050405020304" pitchFamily="18" charset="0"/>
              </a:rPr>
              <a:t>Slaidiesitluse koostamise põhimõtted</a:t>
            </a:r>
            <a:endParaRPr dirty="0">
              <a:latin typeface="Times New Roman" panose="02020603050405020304" pitchFamily="18" charset="0"/>
              <a:cs typeface="Times New Roman" panose="02020603050405020304" pitchFamily="18" charset="0"/>
            </a:endParaRPr>
          </a:p>
        </p:txBody>
      </p:sp>
      <p:sp>
        <p:nvSpPr>
          <p:cNvPr id="63" name="Google Shape;63;p13"/>
          <p:cNvSpPr txBox="1">
            <a:spLocks noGrp="1"/>
          </p:cNvSpPr>
          <p:nvPr>
            <p:ph type="subTitle" idx="1"/>
          </p:nvPr>
        </p:nvSpPr>
        <p:spPr>
          <a:xfrm>
            <a:off x="2872650" y="2960907"/>
            <a:ext cx="3398700" cy="1168800"/>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0"/>
              </a:spcAft>
              <a:buSzPts val="440"/>
              <a:buNone/>
            </a:pPr>
            <a:r>
              <a:rPr lang="et" sz="1440" dirty="0">
                <a:latin typeface="Times New Roman" panose="02020603050405020304" pitchFamily="18" charset="0"/>
                <a:cs typeface="Times New Roman" panose="02020603050405020304" pitchFamily="18" charset="0"/>
              </a:rPr>
              <a:t>Sobilik 5. – 9. klassi õpilastele.</a:t>
            </a:r>
            <a:endParaRPr sz="1440" dirty="0">
              <a:latin typeface="Times New Roman" panose="02020603050405020304" pitchFamily="18" charset="0"/>
              <a:cs typeface="Times New Roman" panose="02020603050405020304" pitchFamily="18" charset="0"/>
            </a:endParaRPr>
          </a:p>
          <a:p>
            <a:pPr marL="0" lvl="0" indent="0" algn="ctr" rtl="0">
              <a:lnSpc>
                <a:spcPct val="80000"/>
              </a:lnSpc>
              <a:spcBef>
                <a:spcPts val="0"/>
              </a:spcBef>
              <a:spcAft>
                <a:spcPts val="0"/>
              </a:spcAft>
              <a:buSzPts val="440"/>
              <a:buNone/>
            </a:pPr>
            <a:endParaRPr sz="1440" dirty="0">
              <a:latin typeface="Times New Roman" panose="02020603050405020304" pitchFamily="18" charset="0"/>
              <a:cs typeface="Times New Roman" panose="02020603050405020304" pitchFamily="18" charset="0"/>
            </a:endParaRPr>
          </a:p>
          <a:p>
            <a:pPr marL="0" lvl="0" indent="0" algn="ctr" rtl="0">
              <a:lnSpc>
                <a:spcPct val="80000"/>
              </a:lnSpc>
              <a:spcBef>
                <a:spcPts val="0"/>
              </a:spcBef>
              <a:spcAft>
                <a:spcPts val="0"/>
              </a:spcAft>
              <a:buSzPts val="440"/>
              <a:buNone/>
            </a:pPr>
            <a:r>
              <a:rPr lang="et" sz="1440" dirty="0">
                <a:latin typeface="Times New Roman" panose="02020603050405020304" pitchFamily="18" charset="0"/>
                <a:cs typeface="Times New Roman" panose="02020603050405020304" pitchFamily="18" charset="0"/>
              </a:rPr>
              <a:t>Sisu põhineb gümnaasiumi veebikursuse „Praktiline eesti keel“ alapeatükil „Slaidiesitluse koostamine“, Taskutarga õpiampsul ning Kehtna Põhikooli õpetajate täiendustel.</a:t>
            </a:r>
            <a:endParaRPr sz="144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t" dirty="0">
                <a:latin typeface="Times New Roman" panose="02020603050405020304" pitchFamily="18" charset="0"/>
                <a:cs typeface="Times New Roman" panose="02020603050405020304" pitchFamily="18" charset="0"/>
              </a:rPr>
              <a:t>Järgmised </a:t>
            </a:r>
            <a:r>
              <a:rPr lang="et" dirty="0">
                <a:latin typeface="Times New Roman" panose="02020603050405020304" pitchFamily="18" charset="0"/>
                <a:cs typeface="Times New Roman" panose="02020603050405020304" pitchFamily="18" charset="0"/>
              </a:rPr>
              <a:t>8</a:t>
            </a:r>
            <a:r>
              <a:rPr lang="et" dirty="0" smtClean="0">
                <a:latin typeface="Times New Roman" panose="02020603050405020304" pitchFamily="18" charset="0"/>
                <a:cs typeface="Times New Roman" panose="02020603050405020304" pitchFamily="18" charset="0"/>
              </a:rPr>
              <a:t> </a:t>
            </a:r>
            <a:r>
              <a:rPr lang="et" dirty="0">
                <a:latin typeface="Times New Roman" panose="02020603050405020304" pitchFamily="18" charset="0"/>
                <a:cs typeface="Times New Roman" panose="02020603050405020304" pitchFamily="18" charset="0"/>
              </a:rPr>
              <a:t>slaidi on näidisesitlus.</a:t>
            </a:r>
            <a:endParaRPr dirty="0">
              <a:latin typeface="Times New Roman" panose="02020603050405020304" pitchFamily="18" charset="0"/>
              <a:cs typeface="Times New Roman" panose="02020603050405020304" pitchFamily="18" charset="0"/>
            </a:endParaRPr>
          </a:p>
        </p:txBody>
      </p:sp>
      <p:sp>
        <p:nvSpPr>
          <p:cNvPr id="117" name="Google Shape;117;p22"/>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spcAft>
                <a:spcPts val="1200"/>
              </a:spcAft>
              <a:buNone/>
            </a:pPr>
            <a:r>
              <a:rPr lang="et" sz="1300" dirty="0">
                <a:latin typeface="Times New Roman" panose="02020603050405020304" pitchFamily="18" charset="0"/>
                <a:cs typeface="Times New Roman" panose="02020603050405020304" pitchFamily="18" charset="0"/>
              </a:rPr>
              <a:t>Järgnev slaidiesitlus on koostatud loovtöö kirjaliku osa näidise “Kampsunite kudumine koertele” </a:t>
            </a:r>
            <a:r>
              <a:rPr lang="et" sz="1300" dirty="0" smtClean="0">
                <a:latin typeface="Times New Roman" panose="02020603050405020304" pitchFamily="18" charset="0"/>
                <a:cs typeface="Times New Roman" panose="02020603050405020304" pitchFamily="18" charset="0"/>
              </a:rPr>
              <a:t>põhjal (vaata punkti </a:t>
            </a:r>
            <a:r>
              <a:rPr lang="fi-FI" sz="1300" dirty="0">
                <a:latin typeface="Times New Roman" panose="02020603050405020304" pitchFamily="18" charset="0"/>
                <a:cs typeface="Times New Roman" panose="02020603050405020304" pitchFamily="18" charset="0"/>
              </a:rPr>
              <a:t>6.9. </a:t>
            </a:r>
            <a:r>
              <a:rPr lang="fi-FI" sz="1300" dirty="0" err="1">
                <a:latin typeface="Times New Roman" panose="02020603050405020304" pitchFamily="18" charset="0"/>
                <a:cs typeface="Times New Roman" panose="02020603050405020304" pitchFamily="18" charset="0"/>
              </a:rPr>
              <a:t>Loovtöö</a:t>
            </a:r>
            <a:r>
              <a:rPr lang="fi-FI" sz="1300" dirty="0">
                <a:latin typeface="Times New Roman" panose="02020603050405020304" pitchFamily="18" charset="0"/>
                <a:cs typeface="Times New Roman" panose="02020603050405020304" pitchFamily="18" charset="0"/>
              </a:rPr>
              <a:t> </a:t>
            </a:r>
            <a:r>
              <a:rPr lang="fi-FI" sz="1300" dirty="0" err="1">
                <a:latin typeface="Times New Roman" panose="02020603050405020304" pitchFamily="18" charset="0"/>
                <a:cs typeface="Times New Roman" panose="02020603050405020304" pitchFamily="18" charset="0"/>
              </a:rPr>
              <a:t>kirjaliku</a:t>
            </a:r>
            <a:r>
              <a:rPr lang="fi-FI" sz="1300" dirty="0">
                <a:latin typeface="Times New Roman" panose="02020603050405020304" pitchFamily="18" charset="0"/>
                <a:cs typeface="Times New Roman" panose="02020603050405020304" pitchFamily="18" charset="0"/>
              </a:rPr>
              <a:t> osa </a:t>
            </a:r>
            <a:r>
              <a:rPr lang="fi-FI" sz="1300" dirty="0" err="1" smtClean="0">
                <a:latin typeface="Times New Roman" panose="02020603050405020304" pitchFamily="18" charset="0"/>
                <a:cs typeface="Times New Roman" panose="02020603050405020304" pitchFamily="18" charset="0"/>
              </a:rPr>
              <a:t>näidis</a:t>
            </a:r>
            <a:r>
              <a:rPr lang="et-EE" sz="1300" dirty="0" smtClean="0">
                <a:latin typeface="Times New Roman" panose="02020603050405020304" pitchFamily="18" charset="0"/>
                <a:cs typeface="Times New Roman" panose="02020603050405020304" pitchFamily="18" charset="0"/>
              </a:rPr>
              <a:t>)</a:t>
            </a:r>
            <a:r>
              <a:rPr lang="et" sz="1300" dirty="0" smtClean="0">
                <a:latin typeface="Times New Roman" panose="02020603050405020304" pitchFamily="18" charset="0"/>
                <a:cs typeface="Times New Roman" panose="02020603050405020304" pitchFamily="18" charset="0"/>
              </a:rPr>
              <a:t>.</a:t>
            </a:r>
            <a:endParaRPr sz="13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ctrTitle"/>
          </p:nvPr>
        </p:nvSpPr>
        <p:spPr>
          <a:xfrm>
            <a:off x="2866374" y="1225005"/>
            <a:ext cx="3325278" cy="1537200"/>
          </a:xfrm>
          <a:prstGeom prst="rect">
            <a:avLst/>
          </a:prstGeom>
        </p:spPr>
        <p:txBody>
          <a:bodyPr spcFirstLastPara="1" wrap="square" lIns="91425" tIns="91425" rIns="91425" bIns="91425" anchor="b" anchorCtr="0">
            <a:noAutofit/>
          </a:bodyPr>
          <a:lstStyle/>
          <a:p>
            <a:pPr marL="0" lvl="0" indent="0" algn="ctr" rtl="0">
              <a:lnSpc>
                <a:spcPct val="107916"/>
              </a:lnSpc>
              <a:spcBef>
                <a:spcPts val="0"/>
              </a:spcBef>
              <a:spcAft>
                <a:spcPts val="0"/>
              </a:spcAft>
              <a:buClr>
                <a:schemeClr val="dk1"/>
              </a:buClr>
              <a:buSzPts val="1100"/>
              <a:buFont typeface="Arial"/>
              <a:buNone/>
            </a:pPr>
            <a:r>
              <a:rPr lang="et" sz="3600" b="1" dirty="0">
                <a:latin typeface="Times New Roman" panose="02020603050405020304" pitchFamily="18" charset="0"/>
                <a:cs typeface="Times New Roman" panose="02020603050405020304" pitchFamily="18" charset="0"/>
              </a:rPr>
              <a:t>KAMPSUNITE KUDUMINE KOERTELE</a:t>
            </a:r>
            <a:endParaRPr sz="3600" dirty="0">
              <a:latin typeface="Times New Roman" panose="02020603050405020304" pitchFamily="18" charset="0"/>
              <a:cs typeface="Times New Roman" panose="02020603050405020304" pitchFamily="18" charset="0"/>
            </a:endParaRPr>
          </a:p>
        </p:txBody>
      </p:sp>
      <p:sp>
        <p:nvSpPr>
          <p:cNvPr id="123" name="Google Shape;123;p23"/>
          <p:cNvSpPr txBox="1">
            <a:spLocks noGrp="1"/>
          </p:cNvSpPr>
          <p:nvPr>
            <p:ph type="subTitle" idx="1"/>
          </p:nvPr>
        </p:nvSpPr>
        <p:spPr>
          <a:xfrm>
            <a:off x="2866374" y="2690286"/>
            <a:ext cx="3527433" cy="1727602"/>
          </a:xfrm>
          <a:prstGeom prst="rect">
            <a:avLst/>
          </a:prstGeom>
        </p:spPr>
        <p:txBody>
          <a:bodyPr spcFirstLastPara="1" wrap="square" lIns="91425" tIns="91425" rIns="91425" bIns="91425" anchor="t" anchorCtr="0">
            <a:normAutofit fontScale="77500" lnSpcReduction="20000"/>
          </a:bodyPr>
          <a:lstStyle/>
          <a:p>
            <a:pPr marL="0" lvl="0" indent="0" algn="ctr" rtl="0">
              <a:spcBef>
                <a:spcPts val="0"/>
              </a:spcBef>
              <a:spcAft>
                <a:spcPts val="0"/>
              </a:spcAft>
              <a:buNone/>
            </a:pPr>
            <a:r>
              <a:rPr lang="et" b="1" dirty="0" smtClean="0">
                <a:latin typeface="Times New Roman" panose="02020603050405020304" pitchFamily="18" charset="0"/>
                <a:cs typeface="Times New Roman" panose="02020603050405020304" pitchFamily="18" charset="0"/>
              </a:rPr>
              <a:t>Loovtöö</a:t>
            </a:r>
            <a:endParaRPr b="1"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endParaRPr b="1" dirty="0">
              <a:latin typeface="Times New Roman" panose="02020603050405020304" pitchFamily="18" charset="0"/>
              <a:cs typeface="Times New Roman" panose="02020603050405020304" pitchFamily="18" charset="0"/>
            </a:endParaRPr>
          </a:p>
          <a:p>
            <a:pPr marL="0" lvl="0" indent="0" algn="l" rtl="0">
              <a:spcBef>
                <a:spcPts val="0"/>
              </a:spcBef>
              <a:spcAft>
                <a:spcPts val="600"/>
              </a:spcAft>
              <a:buNone/>
            </a:pPr>
            <a:r>
              <a:rPr lang="et" dirty="0" smtClean="0">
                <a:latin typeface="Times New Roman" panose="02020603050405020304" pitchFamily="18" charset="0"/>
                <a:cs typeface="Times New Roman" panose="02020603050405020304" pitchFamily="18" charset="0"/>
              </a:rPr>
              <a:t>Autorid:	Tiina </a:t>
            </a:r>
            <a:r>
              <a:rPr lang="et" dirty="0">
                <a:latin typeface="Times New Roman" panose="02020603050405020304" pitchFamily="18" charset="0"/>
                <a:cs typeface="Times New Roman" panose="02020603050405020304" pitchFamily="18" charset="0"/>
              </a:rPr>
              <a:t>Tilluke 8. </a:t>
            </a:r>
            <a:r>
              <a:rPr lang="et" dirty="0" smtClean="0">
                <a:latin typeface="Times New Roman" panose="02020603050405020304" pitchFamily="18" charset="0"/>
                <a:cs typeface="Times New Roman" panose="02020603050405020304" pitchFamily="18" charset="0"/>
              </a:rPr>
              <a:t>klass</a:t>
            </a:r>
          </a:p>
          <a:p>
            <a:pPr marL="0" lvl="0" indent="0" algn="l" rtl="0">
              <a:spcBef>
                <a:spcPts val="0"/>
              </a:spcBef>
              <a:spcAft>
                <a:spcPts val="600"/>
              </a:spcAft>
              <a:buNone/>
            </a:pPr>
            <a:r>
              <a:rPr lang="et" dirty="0">
                <a:latin typeface="Times New Roman" panose="02020603050405020304" pitchFamily="18" charset="0"/>
                <a:cs typeface="Times New Roman" panose="02020603050405020304" pitchFamily="18" charset="0"/>
              </a:rPr>
              <a:t>	</a:t>
            </a:r>
            <a:r>
              <a:rPr lang="et" dirty="0" smtClean="0">
                <a:latin typeface="Times New Roman" panose="02020603050405020304" pitchFamily="18" charset="0"/>
                <a:cs typeface="Times New Roman" panose="02020603050405020304" pitchFamily="18" charset="0"/>
              </a:rPr>
              <a:t>Piia </a:t>
            </a:r>
            <a:r>
              <a:rPr lang="et" dirty="0">
                <a:latin typeface="Times New Roman" panose="02020603050405020304" pitchFamily="18" charset="0"/>
                <a:cs typeface="Times New Roman" panose="02020603050405020304" pitchFamily="18" charset="0"/>
              </a:rPr>
              <a:t>Peenike 7. </a:t>
            </a:r>
            <a:r>
              <a:rPr lang="et" dirty="0" smtClean="0">
                <a:latin typeface="Times New Roman" panose="02020603050405020304" pitchFamily="18" charset="0"/>
                <a:cs typeface="Times New Roman" panose="02020603050405020304" pitchFamily="18" charset="0"/>
              </a:rPr>
              <a:t>klass</a:t>
            </a:r>
            <a:endParaRPr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r>
              <a:rPr lang="et" dirty="0" smtClean="0">
                <a:latin typeface="Times New Roman" panose="02020603050405020304" pitchFamily="18" charset="0"/>
                <a:cs typeface="Times New Roman" panose="02020603050405020304" pitchFamily="18" charset="0"/>
              </a:rPr>
              <a:t>Juhendaja:	Kaie </a:t>
            </a:r>
            <a:r>
              <a:rPr lang="et" dirty="0">
                <a:latin typeface="Times New Roman" panose="02020603050405020304" pitchFamily="18" charset="0"/>
                <a:cs typeface="Times New Roman" panose="02020603050405020304" pitchFamily="18" charset="0"/>
              </a:rPr>
              <a:t>Kudumisvarras</a:t>
            </a:r>
            <a:endParaRPr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endParaRPr dirty="0">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r>
              <a:rPr lang="et" dirty="0">
                <a:latin typeface="Times New Roman" panose="02020603050405020304" pitchFamily="18" charset="0"/>
                <a:cs typeface="Times New Roman" panose="02020603050405020304" pitchFamily="18" charset="0"/>
              </a:rPr>
              <a:t>23.03.2023</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t">
                <a:latin typeface="Times New Roman" panose="02020603050405020304" pitchFamily="18" charset="0"/>
                <a:cs typeface="Times New Roman" panose="02020603050405020304" pitchFamily="18" charset="0"/>
              </a:rPr>
              <a:t>Sissejuhatus - teema ja eesmärgid</a:t>
            </a:r>
            <a:endParaRPr>
              <a:latin typeface="Times New Roman" panose="02020603050405020304" pitchFamily="18" charset="0"/>
              <a:cs typeface="Times New Roman" panose="02020603050405020304" pitchFamily="18" charset="0"/>
            </a:endParaRPr>
          </a:p>
        </p:txBody>
      </p:sp>
      <p:sp>
        <p:nvSpPr>
          <p:cNvPr id="135" name="Google Shape;135;p25"/>
          <p:cNvSpPr txBox="1">
            <a:spLocks noGrp="1"/>
          </p:cNvSpPr>
          <p:nvPr>
            <p:ph type="body" idx="1"/>
          </p:nvPr>
        </p:nvSpPr>
        <p:spPr>
          <a:xfrm>
            <a:off x="311700" y="1225224"/>
            <a:ext cx="8520600" cy="3737193"/>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Font typeface="Economica"/>
              <a:buChar char="●"/>
            </a:pPr>
            <a:r>
              <a:rPr lang="et" sz="2200" dirty="0">
                <a:latin typeface="Times New Roman" panose="02020603050405020304" pitchFamily="18" charset="0"/>
                <a:ea typeface="Economica"/>
                <a:cs typeface="Times New Roman" panose="02020603050405020304" pitchFamily="18" charset="0"/>
                <a:sym typeface="Economica"/>
              </a:rPr>
              <a:t>Teema valimise põhjus:</a:t>
            </a:r>
            <a:endParaRPr sz="2200" dirty="0">
              <a:latin typeface="Times New Roman" panose="02020603050405020304" pitchFamily="18" charset="0"/>
              <a:ea typeface="Economica"/>
              <a:cs typeface="Times New Roman" panose="02020603050405020304" pitchFamily="18" charset="0"/>
              <a:sym typeface="Economica"/>
            </a:endParaRPr>
          </a:p>
          <a:p>
            <a:pPr marL="914400" lvl="1" indent="-368300" algn="l" rtl="0">
              <a:spcBef>
                <a:spcPts val="0"/>
              </a:spcBef>
              <a:spcAft>
                <a:spcPts val="0"/>
              </a:spcAft>
              <a:buSzPts val="2200"/>
              <a:buFont typeface="Economica"/>
              <a:buChar char="○"/>
            </a:pPr>
            <a:r>
              <a:rPr lang="et" sz="2200" dirty="0">
                <a:latin typeface="Times New Roman" panose="02020603050405020304" pitchFamily="18" charset="0"/>
                <a:ea typeface="Economica"/>
                <a:cs typeface="Times New Roman" panose="02020603050405020304" pitchFamily="18" charset="0"/>
                <a:sym typeface="Economica"/>
              </a:rPr>
              <a:t>ebasobivad ilmastikuolud lemmikloomadele</a:t>
            </a:r>
            <a:endParaRPr sz="2200" dirty="0">
              <a:latin typeface="Times New Roman" panose="02020603050405020304" pitchFamily="18" charset="0"/>
              <a:ea typeface="Economica"/>
              <a:cs typeface="Times New Roman" panose="02020603050405020304" pitchFamily="18" charset="0"/>
              <a:sym typeface="Economica"/>
            </a:endParaRPr>
          </a:p>
          <a:p>
            <a:pPr marL="457200" lvl="0" indent="-368300" algn="l" rtl="0">
              <a:spcBef>
                <a:spcPts val="0"/>
              </a:spcBef>
              <a:spcAft>
                <a:spcPts val="0"/>
              </a:spcAft>
              <a:buSzPts val="2200"/>
              <a:buFont typeface="Economica"/>
              <a:buChar char="●"/>
            </a:pPr>
            <a:r>
              <a:rPr lang="et" sz="2200" dirty="0">
                <a:latin typeface="Times New Roman" panose="02020603050405020304" pitchFamily="18" charset="0"/>
                <a:ea typeface="Economica"/>
                <a:cs typeface="Times New Roman" panose="02020603050405020304" pitchFamily="18" charset="0"/>
                <a:sym typeface="Economica"/>
              </a:rPr>
              <a:t>Eesmärgid:</a:t>
            </a:r>
            <a:endParaRPr sz="2200" dirty="0">
              <a:latin typeface="Times New Roman" panose="02020603050405020304" pitchFamily="18" charset="0"/>
              <a:ea typeface="Economica"/>
              <a:cs typeface="Times New Roman" panose="02020603050405020304" pitchFamily="18" charset="0"/>
              <a:sym typeface="Economica"/>
            </a:endParaRPr>
          </a:p>
          <a:p>
            <a:pPr marL="914400" lvl="1" indent="-368300" algn="l" rtl="0">
              <a:spcBef>
                <a:spcPts val="0"/>
              </a:spcBef>
              <a:spcAft>
                <a:spcPts val="0"/>
              </a:spcAft>
              <a:buSzPts val="2200"/>
              <a:buFont typeface="Economica"/>
              <a:buChar char="○"/>
            </a:pPr>
            <a:r>
              <a:rPr lang="et" sz="2200" dirty="0">
                <a:latin typeface="Times New Roman" panose="02020603050405020304" pitchFamily="18" charset="0"/>
                <a:ea typeface="Economica"/>
                <a:cs typeface="Times New Roman" panose="02020603050405020304" pitchFamily="18" charset="0"/>
                <a:sym typeface="Economica"/>
              </a:rPr>
              <a:t>teadmiste ja kogemuste täiendamine</a:t>
            </a:r>
            <a:endParaRPr sz="2200" dirty="0">
              <a:latin typeface="Times New Roman" panose="02020603050405020304" pitchFamily="18" charset="0"/>
              <a:ea typeface="Economica"/>
              <a:cs typeface="Times New Roman" panose="02020603050405020304" pitchFamily="18" charset="0"/>
              <a:sym typeface="Economica"/>
            </a:endParaRPr>
          </a:p>
          <a:p>
            <a:pPr marL="914400" lvl="1" indent="-368300" algn="l" rtl="0">
              <a:spcBef>
                <a:spcPts val="0"/>
              </a:spcBef>
              <a:spcAft>
                <a:spcPts val="0"/>
              </a:spcAft>
              <a:buSzPts val="2200"/>
              <a:buFont typeface="Economica"/>
              <a:buChar char="○"/>
            </a:pPr>
            <a:r>
              <a:rPr lang="et" sz="2200" dirty="0">
                <a:latin typeface="Times New Roman" panose="02020603050405020304" pitchFamily="18" charset="0"/>
                <a:ea typeface="Economica"/>
                <a:cs typeface="Times New Roman" panose="02020603050405020304" pitchFamily="18" charset="0"/>
                <a:sym typeface="Economica"/>
              </a:rPr>
              <a:t>keskkonnahoidlikkus</a:t>
            </a:r>
            <a:endParaRPr sz="2200" dirty="0">
              <a:latin typeface="Times New Roman" panose="02020603050405020304" pitchFamily="18" charset="0"/>
              <a:ea typeface="Economica"/>
              <a:cs typeface="Times New Roman" panose="02020603050405020304" pitchFamily="18" charset="0"/>
              <a:sym typeface="Economica"/>
            </a:endParaRPr>
          </a:p>
          <a:p>
            <a:pPr marL="457200" lvl="0" indent="-368300" algn="l" rtl="0">
              <a:spcBef>
                <a:spcPts val="0"/>
              </a:spcBef>
              <a:spcAft>
                <a:spcPts val="0"/>
              </a:spcAft>
              <a:buSzPts val="2200"/>
              <a:buFont typeface="Economica"/>
              <a:buChar char="●"/>
            </a:pPr>
            <a:r>
              <a:rPr lang="et" sz="2200" dirty="0">
                <a:latin typeface="Times New Roman" panose="02020603050405020304" pitchFamily="18" charset="0"/>
                <a:ea typeface="Economica"/>
                <a:cs typeface="Times New Roman" panose="02020603050405020304" pitchFamily="18" charset="0"/>
                <a:sym typeface="Economica"/>
              </a:rPr>
              <a:t>Läbivad teemad:</a:t>
            </a:r>
            <a:endParaRPr sz="2200" dirty="0">
              <a:latin typeface="Times New Roman" panose="02020603050405020304" pitchFamily="18" charset="0"/>
              <a:ea typeface="Economica"/>
              <a:cs typeface="Times New Roman" panose="02020603050405020304" pitchFamily="18" charset="0"/>
              <a:sym typeface="Economica"/>
            </a:endParaRPr>
          </a:p>
          <a:p>
            <a:pPr marL="914400" lvl="1" indent="-368300" algn="l" rtl="0">
              <a:spcBef>
                <a:spcPts val="0"/>
              </a:spcBef>
              <a:spcAft>
                <a:spcPts val="0"/>
              </a:spcAft>
              <a:buSzPts val="2200"/>
              <a:buFont typeface="Economica"/>
              <a:buChar char="○"/>
            </a:pPr>
            <a:r>
              <a:rPr lang="et" sz="2200" dirty="0">
                <a:latin typeface="Times New Roman" panose="02020603050405020304" pitchFamily="18" charset="0"/>
                <a:ea typeface="Economica"/>
                <a:cs typeface="Times New Roman" panose="02020603050405020304" pitchFamily="18" charset="0"/>
                <a:sym typeface="Economica"/>
              </a:rPr>
              <a:t>kultuuriline identiteet</a:t>
            </a:r>
            <a:endParaRPr sz="2200" dirty="0">
              <a:latin typeface="Times New Roman" panose="02020603050405020304" pitchFamily="18" charset="0"/>
              <a:ea typeface="Economica"/>
              <a:cs typeface="Times New Roman" panose="02020603050405020304" pitchFamily="18" charset="0"/>
              <a:sym typeface="Economica"/>
            </a:endParaRPr>
          </a:p>
          <a:p>
            <a:pPr marL="914400" lvl="1" indent="-368300" algn="l" rtl="0">
              <a:spcBef>
                <a:spcPts val="0"/>
              </a:spcBef>
              <a:spcAft>
                <a:spcPts val="0"/>
              </a:spcAft>
              <a:buSzPts val="2200"/>
              <a:buFont typeface="Economica"/>
              <a:buChar char="○"/>
            </a:pPr>
            <a:r>
              <a:rPr lang="et" sz="2200" dirty="0">
                <a:latin typeface="Times New Roman" panose="02020603050405020304" pitchFamily="18" charset="0"/>
                <a:ea typeface="Economica"/>
                <a:cs typeface="Times New Roman" panose="02020603050405020304" pitchFamily="18" charset="0"/>
                <a:sym typeface="Economica"/>
              </a:rPr>
              <a:t>keskkond ja jätkusuutlikkus</a:t>
            </a:r>
            <a:endParaRPr sz="2200" dirty="0">
              <a:latin typeface="Times New Roman" panose="02020603050405020304" pitchFamily="18" charset="0"/>
              <a:ea typeface="Economica"/>
              <a:cs typeface="Times New Roman" panose="02020603050405020304" pitchFamily="18" charset="0"/>
              <a:sym typeface="Economic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t">
                <a:latin typeface="Times New Roman" panose="02020603050405020304" pitchFamily="18" charset="0"/>
                <a:cs typeface="Times New Roman" panose="02020603050405020304" pitchFamily="18" charset="0"/>
              </a:rPr>
              <a:t>Koerte kampsunite valmimine (1)</a:t>
            </a:r>
            <a:endParaRPr>
              <a:latin typeface="Times New Roman" panose="02020603050405020304" pitchFamily="18" charset="0"/>
              <a:cs typeface="Times New Roman" panose="02020603050405020304" pitchFamily="18" charset="0"/>
            </a:endParaRPr>
          </a:p>
        </p:txBody>
      </p:sp>
      <p:sp>
        <p:nvSpPr>
          <p:cNvPr id="141" name="Google Shape;141;p26"/>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457200" lvl="0" indent="-381000" algn="l" rtl="0">
              <a:spcBef>
                <a:spcPts val="1200"/>
              </a:spcBef>
              <a:spcAft>
                <a:spcPts val="0"/>
              </a:spcAft>
              <a:buSzPts val="2400"/>
              <a:buFont typeface="Economica"/>
              <a:buChar char="●"/>
            </a:pPr>
            <a:r>
              <a:rPr lang="et" sz="2200" dirty="0">
                <a:latin typeface="Times New Roman" panose="02020603050405020304" pitchFamily="18" charset="0"/>
                <a:ea typeface="Economica"/>
                <a:cs typeface="Times New Roman" panose="02020603050405020304" pitchFamily="18" charset="0"/>
                <a:sym typeface="Economica"/>
              </a:rPr>
              <a:t>Idee</a:t>
            </a:r>
            <a:endParaRPr sz="2200" dirty="0">
              <a:latin typeface="Times New Roman" panose="02020603050405020304" pitchFamily="18" charset="0"/>
              <a:ea typeface="Economica"/>
              <a:cs typeface="Times New Roman" panose="02020603050405020304" pitchFamily="18" charset="0"/>
              <a:sym typeface="Economica"/>
            </a:endParaRPr>
          </a:p>
          <a:p>
            <a:pPr marL="457200" lvl="0" indent="-381000" algn="l" rtl="0">
              <a:spcBef>
                <a:spcPts val="0"/>
              </a:spcBef>
              <a:spcAft>
                <a:spcPts val="0"/>
              </a:spcAft>
              <a:buSzPts val="2400"/>
              <a:buFont typeface="Economica"/>
              <a:buChar char="●"/>
            </a:pPr>
            <a:r>
              <a:rPr lang="et" sz="2200" dirty="0">
                <a:latin typeface="Times New Roman" panose="02020603050405020304" pitchFamily="18" charset="0"/>
                <a:ea typeface="Economica"/>
                <a:cs typeface="Times New Roman" panose="02020603050405020304" pitchFamily="18" charset="0"/>
                <a:sym typeface="Economica"/>
              </a:rPr>
              <a:t>Lõngade otsimine</a:t>
            </a:r>
            <a:endParaRPr sz="2200" dirty="0">
              <a:latin typeface="Times New Roman" panose="02020603050405020304" pitchFamily="18" charset="0"/>
              <a:ea typeface="Economica"/>
              <a:cs typeface="Times New Roman" panose="02020603050405020304" pitchFamily="18" charset="0"/>
              <a:sym typeface="Economica"/>
            </a:endParaRPr>
          </a:p>
          <a:p>
            <a:pPr marL="914400" lvl="1" indent="-355600" algn="l" rtl="0">
              <a:spcBef>
                <a:spcPts val="0"/>
              </a:spcBef>
              <a:spcAft>
                <a:spcPts val="0"/>
              </a:spcAft>
              <a:buSzPts val="2000"/>
              <a:buFont typeface="Economica"/>
              <a:buChar char="○"/>
            </a:pPr>
            <a:r>
              <a:rPr lang="et" sz="2200" dirty="0">
                <a:latin typeface="Times New Roman" panose="02020603050405020304" pitchFamily="18" charset="0"/>
                <a:ea typeface="Economica"/>
                <a:cs typeface="Times New Roman" panose="02020603050405020304" pitchFamily="18" charset="0"/>
                <a:sym typeface="Economica"/>
              </a:rPr>
              <a:t>lõngade jäägid</a:t>
            </a:r>
            <a:endParaRPr sz="2200" dirty="0">
              <a:latin typeface="Times New Roman" panose="02020603050405020304" pitchFamily="18" charset="0"/>
              <a:ea typeface="Economica"/>
              <a:cs typeface="Times New Roman" panose="02020603050405020304" pitchFamily="18" charset="0"/>
              <a:sym typeface="Economica"/>
            </a:endParaRPr>
          </a:p>
          <a:p>
            <a:pPr marL="914400" lvl="1" indent="-355600" algn="l" rtl="0">
              <a:spcBef>
                <a:spcPts val="0"/>
              </a:spcBef>
              <a:spcAft>
                <a:spcPts val="0"/>
              </a:spcAft>
              <a:buSzPts val="2000"/>
              <a:buFont typeface="Economica"/>
              <a:buChar char="○"/>
            </a:pPr>
            <a:r>
              <a:rPr lang="et" sz="2200" dirty="0">
                <a:latin typeface="Times New Roman" panose="02020603050405020304" pitchFamily="18" charset="0"/>
                <a:ea typeface="Economica"/>
                <a:cs typeface="Times New Roman" panose="02020603050405020304" pitchFamily="18" charset="0"/>
                <a:sym typeface="Economica"/>
              </a:rPr>
              <a:t>ülesharutamiseks mõeldud kampsunid</a:t>
            </a:r>
            <a:endParaRPr sz="2200" dirty="0">
              <a:latin typeface="Times New Roman" panose="02020603050405020304" pitchFamily="18" charset="0"/>
              <a:ea typeface="Economica"/>
              <a:cs typeface="Times New Roman" panose="02020603050405020304" pitchFamily="18" charset="0"/>
              <a:sym typeface="Economica"/>
            </a:endParaRPr>
          </a:p>
          <a:p>
            <a:pPr marL="0" lvl="0" indent="0" algn="l" rtl="0">
              <a:spcBef>
                <a:spcPts val="1200"/>
              </a:spcBef>
              <a:spcAft>
                <a:spcPts val="1200"/>
              </a:spcAft>
              <a:buNone/>
            </a:pPr>
            <a:endParaRPr sz="2000" dirty="0">
              <a:latin typeface="Times New Roman" panose="02020603050405020304" pitchFamily="18" charset="0"/>
              <a:ea typeface="Economica"/>
              <a:cs typeface="Times New Roman" panose="02020603050405020304" pitchFamily="18" charset="0"/>
              <a:sym typeface="Economica"/>
            </a:endParaRPr>
          </a:p>
        </p:txBody>
      </p:sp>
      <p:pic>
        <p:nvPicPr>
          <p:cNvPr id="142" name="Google Shape;142;p26"/>
          <p:cNvPicPr preferRelativeResize="0"/>
          <p:nvPr/>
        </p:nvPicPr>
        <p:blipFill>
          <a:blip r:embed="rId3">
            <a:alphaModFix/>
          </a:blip>
          <a:stretch>
            <a:fillRect/>
          </a:stretch>
        </p:blipFill>
        <p:spPr>
          <a:xfrm>
            <a:off x="1325775" y="2992700"/>
            <a:ext cx="1705275" cy="1705275"/>
          </a:xfrm>
          <a:prstGeom prst="rect">
            <a:avLst/>
          </a:prstGeom>
          <a:noFill/>
          <a:ln>
            <a:noFill/>
          </a:ln>
        </p:spPr>
      </p:pic>
      <p:pic>
        <p:nvPicPr>
          <p:cNvPr id="143" name="Google Shape;143;p26"/>
          <p:cNvPicPr preferRelativeResize="0"/>
          <p:nvPr/>
        </p:nvPicPr>
        <p:blipFill>
          <a:blip r:embed="rId4">
            <a:alphaModFix/>
          </a:blip>
          <a:stretch>
            <a:fillRect/>
          </a:stretch>
        </p:blipFill>
        <p:spPr>
          <a:xfrm>
            <a:off x="3145200" y="2992700"/>
            <a:ext cx="1705275" cy="1705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t">
                <a:latin typeface="Times New Roman" panose="02020603050405020304" pitchFamily="18" charset="0"/>
                <a:cs typeface="Times New Roman" panose="02020603050405020304" pitchFamily="18" charset="0"/>
              </a:rPr>
              <a:t>Koerte kampsunite valmimine (2)</a:t>
            </a:r>
            <a:endParaRPr>
              <a:latin typeface="Times New Roman" panose="02020603050405020304" pitchFamily="18" charset="0"/>
              <a:cs typeface="Times New Roman" panose="02020603050405020304" pitchFamily="18" charset="0"/>
            </a:endParaRPr>
          </a:p>
        </p:txBody>
      </p:sp>
      <p:sp>
        <p:nvSpPr>
          <p:cNvPr id="149" name="Google Shape;149;p27"/>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457200" lvl="0" indent="-381000" algn="l" rtl="0">
              <a:spcBef>
                <a:spcPts val="1200"/>
              </a:spcBef>
              <a:spcAft>
                <a:spcPts val="0"/>
              </a:spcAft>
              <a:buSzPts val="2400"/>
              <a:buFont typeface="Economica"/>
              <a:buChar char="●"/>
            </a:pPr>
            <a:r>
              <a:rPr lang="et" sz="2200" dirty="0">
                <a:latin typeface="Times New Roman" panose="02020603050405020304" pitchFamily="18" charset="0"/>
                <a:ea typeface="Economica"/>
                <a:cs typeface="Times New Roman" panose="02020603050405020304" pitchFamily="18" charset="0"/>
                <a:sym typeface="Economica"/>
              </a:rPr>
              <a:t>Lõngade kerimine keradeks</a:t>
            </a:r>
            <a:endParaRPr sz="2200" dirty="0">
              <a:latin typeface="Times New Roman" panose="02020603050405020304" pitchFamily="18" charset="0"/>
              <a:ea typeface="Economica"/>
              <a:cs typeface="Times New Roman" panose="02020603050405020304" pitchFamily="18" charset="0"/>
              <a:sym typeface="Economica"/>
            </a:endParaRPr>
          </a:p>
          <a:p>
            <a:pPr marL="457200" lvl="0" indent="-381000" algn="l" rtl="0">
              <a:spcBef>
                <a:spcPts val="0"/>
              </a:spcBef>
              <a:spcAft>
                <a:spcPts val="0"/>
              </a:spcAft>
              <a:buSzPts val="2400"/>
              <a:buFont typeface="Economica"/>
              <a:buChar char="●"/>
            </a:pPr>
            <a:r>
              <a:rPr lang="et" sz="2200" dirty="0">
                <a:latin typeface="Times New Roman" panose="02020603050405020304" pitchFamily="18" charset="0"/>
                <a:ea typeface="Economica"/>
                <a:cs typeface="Times New Roman" panose="02020603050405020304" pitchFamily="18" charset="0"/>
                <a:sym typeface="Economica"/>
              </a:rPr>
              <a:t>Internetist kampsunite lõigete otsimine</a:t>
            </a:r>
            <a:endParaRPr sz="2200" dirty="0">
              <a:latin typeface="Times New Roman" panose="02020603050405020304" pitchFamily="18" charset="0"/>
              <a:ea typeface="Economica"/>
              <a:cs typeface="Times New Roman" panose="02020603050405020304" pitchFamily="18" charset="0"/>
              <a:sym typeface="Economica"/>
            </a:endParaRPr>
          </a:p>
          <a:p>
            <a:pPr marL="457200" lvl="0" indent="-381000" algn="l" rtl="0">
              <a:spcBef>
                <a:spcPts val="0"/>
              </a:spcBef>
              <a:spcAft>
                <a:spcPts val="0"/>
              </a:spcAft>
              <a:buSzPts val="2400"/>
              <a:buFont typeface="Economica"/>
              <a:buChar char="●"/>
            </a:pPr>
            <a:r>
              <a:rPr lang="et" sz="2200" dirty="0">
                <a:latin typeface="Times New Roman" panose="02020603050405020304" pitchFamily="18" charset="0"/>
                <a:ea typeface="Economica"/>
                <a:cs typeface="Times New Roman" panose="02020603050405020304" pitchFamily="18" charset="0"/>
                <a:sym typeface="Economica"/>
              </a:rPr>
              <a:t>Kampsunite kudumine</a:t>
            </a:r>
            <a:endParaRPr sz="2200" dirty="0">
              <a:latin typeface="Times New Roman" panose="02020603050405020304" pitchFamily="18" charset="0"/>
              <a:ea typeface="Economica"/>
              <a:cs typeface="Times New Roman" panose="02020603050405020304" pitchFamily="18" charset="0"/>
              <a:sym typeface="Economica"/>
            </a:endParaRPr>
          </a:p>
          <a:p>
            <a:pPr marL="457200" lvl="0" indent="-381000" algn="l" rtl="0">
              <a:spcBef>
                <a:spcPts val="0"/>
              </a:spcBef>
              <a:spcAft>
                <a:spcPts val="0"/>
              </a:spcAft>
              <a:buSzPts val="2400"/>
              <a:buFont typeface="Economica"/>
              <a:buChar char="●"/>
            </a:pPr>
            <a:r>
              <a:rPr lang="et" sz="2200" dirty="0">
                <a:latin typeface="Times New Roman" panose="02020603050405020304" pitchFamily="18" charset="0"/>
                <a:ea typeface="Economica"/>
                <a:cs typeface="Times New Roman" panose="02020603050405020304" pitchFamily="18" charset="0"/>
                <a:sym typeface="Economica"/>
              </a:rPr>
              <a:t>Kampsunite katsetamine</a:t>
            </a:r>
            <a:endParaRPr sz="2200" dirty="0">
              <a:latin typeface="Times New Roman" panose="02020603050405020304" pitchFamily="18" charset="0"/>
              <a:ea typeface="Economica"/>
              <a:cs typeface="Times New Roman" panose="02020603050405020304" pitchFamily="18" charset="0"/>
              <a:sym typeface="Economica"/>
            </a:endParaRPr>
          </a:p>
          <a:p>
            <a:pPr marL="914400" lvl="1" indent="-355600" algn="l" rtl="0">
              <a:spcBef>
                <a:spcPts val="0"/>
              </a:spcBef>
              <a:spcAft>
                <a:spcPts val="0"/>
              </a:spcAft>
              <a:buSzPts val="2000"/>
              <a:buFont typeface="Economica"/>
              <a:buChar char="○"/>
            </a:pPr>
            <a:r>
              <a:rPr lang="et" sz="2200" dirty="0">
                <a:latin typeface="Times New Roman" panose="02020603050405020304" pitchFamily="18" charset="0"/>
                <a:ea typeface="Economica"/>
                <a:cs typeface="Times New Roman" panose="02020603050405020304" pitchFamily="18" charset="0"/>
                <a:sym typeface="Economica"/>
              </a:rPr>
              <a:t>kootud kampsun ei sobi looduses käimiseks</a:t>
            </a:r>
            <a:endParaRPr sz="2200" dirty="0">
              <a:latin typeface="Times New Roman" panose="02020603050405020304" pitchFamily="18" charset="0"/>
              <a:ea typeface="Economica"/>
              <a:cs typeface="Times New Roman" panose="02020603050405020304" pitchFamily="18" charset="0"/>
              <a:sym typeface="Economica"/>
            </a:endParaRPr>
          </a:p>
        </p:txBody>
      </p:sp>
      <p:pic>
        <p:nvPicPr>
          <p:cNvPr id="150" name="Google Shape;150;p27"/>
          <p:cNvPicPr preferRelativeResize="0"/>
          <p:nvPr/>
        </p:nvPicPr>
        <p:blipFill>
          <a:blip r:embed="rId3">
            <a:alphaModFix/>
          </a:blip>
          <a:stretch>
            <a:fillRect/>
          </a:stretch>
        </p:blipFill>
        <p:spPr>
          <a:xfrm>
            <a:off x="6248075" y="1147225"/>
            <a:ext cx="1635100" cy="1635100"/>
          </a:xfrm>
          <a:prstGeom prst="rect">
            <a:avLst/>
          </a:prstGeom>
          <a:noFill/>
          <a:ln>
            <a:noFill/>
          </a:ln>
        </p:spPr>
      </p:pic>
      <p:pic>
        <p:nvPicPr>
          <p:cNvPr id="151" name="Google Shape;151;p27"/>
          <p:cNvPicPr preferRelativeResize="0"/>
          <p:nvPr/>
        </p:nvPicPr>
        <p:blipFill>
          <a:blip r:embed="rId4">
            <a:alphaModFix/>
          </a:blip>
          <a:stretch>
            <a:fillRect/>
          </a:stretch>
        </p:blipFill>
        <p:spPr>
          <a:xfrm>
            <a:off x="6248075" y="2891950"/>
            <a:ext cx="1635100" cy="1635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t">
                <a:latin typeface="Times New Roman" panose="02020603050405020304" pitchFamily="18" charset="0"/>
                <a:cs typeface="Times New Roman" panose="02020603050405020304" pitchFamily="18" charset="0"/>
              </a:rPr>
              <a:t>Kokkuvõte - Piia</a:t>
            </a:r>
            <a:endParaRPr>
              <a:latin typeface="Times New Roman" panose="02020603050405020304" pitchFamily="18" charset="0"/>
              <a:cs typeface="Times New Roman" panose="02020603050405020304" pitchFamily="18" charset="0"/>
            </a:endParaRPr>
          </a:p>
        </p:txBody>
      </p:sp>
      <p:sp>
        <p:nvSpPr>
          <p:cNvPr id="157" name="Google Shape;157;p28"/>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lnSpcReduction="10000"/>
          </a:bodyPr>
          <a:lstStyle/>
          <a:p>
            <a:pPr marL="457200" lvl="0" indent="-349250" algn="l" rtl="0">
              <a:spcBef>
                <a:spcPts val="0"/>
              </a:spcBef>
              <a:spcAft>
                <a:spcPts val="0"/>
              </a:spcAft>
              <a:buSzPts val="1900"/>
              <a:buFont typeface="Economica"/>
              <a:buChar char="●"/>
            </a:pPr>
            <a:r>
              <a:rPr lang="et" sz="1900" dirty="0">
                <a:latin typeface="Times New Roman" panose="02020603050405020304" pitchFamily="18" charset="0"/>
                <a:ea typeface="Economica"/>
                <a:cs typeface="Times New Roman" panose="02020603050405020304" pitchFamily="18" charset="0"/>
                <a:sym typeface="Economica"/>
              </a:rPr>
              <a:t>Eesmärkide täitmine</a:t>
            </a:r>
            <a:endParaRPr sz="1900" dirty="0">
              <a:latin typeface="Times New Roman" panose="02020603050405020304" pitchFamily="18" charset="0"/>
              <a:ea typeface="Economica"/>
              <a:cs typeface="Times New Roman" panose="02020603050405020304" pitchFamily="18" charset="0"/>
              <a:sym typeface="Economica"/>
            </a:endParaRPr>
          </a:p>
          <a:p>
            <a:pPr marL="914400" lvl="1" indent="-323850" algn="l" rtl="0">
              <a:spcBef>
                <a:spcPts val="0"/>
              </a:spcBef>
              <a:spcAft>
                <a:spcPts val="0"/>
              </a:spcAft>
              <a:buSzPts val="1500"/>
              <a:buFont typeface="Economica"/>
              <a:buChar char="○"/>
            </a:pPr>
            <a:r>
              <a:rPr lang="et" sz="1500" dirty="0">
                <a:latin typeface="Times New Roman" panose="02020603050405020304" pitchFamily="18" charset="0"/>
                <a:ea typeface="Economica"/>
                <a:cs typeface="Times New Roman" panose="02020603050405020304" pitchFamily="18" charset="0"/>
                <a:sym typeface="Economica"/>
              </a:rPr>
              <a:t>lemmikloomale kudumine</a:t>
            </a:r>
            <a:endParaRPr sz="1500" dirty="0">
              <a:latin typeface="Times New Roman" panose="02020603050405020304" pitchFamily="18" charset="0"/>
              <a:ea typeface="Economica"/>
              <a:cs typeface="Times New Roman" panose="02020603050405020304" pitchFamily="18" charset="0"/>
              <a:sym typeface="Economica"/>
            </a:endParaRPr>
          </a:p>
          <a:p>
            <a:pPr marL="914400" lvl="1" indent="-323850" algn="l" rtl="0">
              <a:spcBef>
                <a:spcPts val="0"/>
              </a:spcBef>
              <a:spcAft>
                <a:spcPts val="0"/>
              </a:spcAft>
              <a:buSzPts val="1500"/>
              <a:buFont typeface="Economica"/>
              <a:buChar char="○"/>
            </a:pPr>
            <a:r>
              <a:rPr lang="et" sz="1500" dirty="0">
                <a:latin typeface="Times New Roman" panose="02020603050405020304" pitchFamily="18" charset="0"/>
                <a:ea typeface="Economica"/>
                <a:cs typeface="Times New Roman" panose="02020603050405020304" pitchFamily="18" charset="0"/>
                <a:sym typeface="Economica"/>
              </a:rPr>
              <a:t>keskkonna säästmine (lõngajääkide kasutamine)</a:t>
            </a:r>
            <a:endParaRPr sz="1500" dirty="0">
              <a:latin typeface="Times New Roman" panose="02020603050405020304" pitchFamily="18" charset="0"/>
              <a:ea typeface="Economica"/>
              <a:cs typeface="Times New Roman" panose="02020603050405020304" pitchFamily="18" charset="0"/>
              <a:sym typeface="Economica"/>
            </a:endParaRPr>
          </a:p>
          <a:p>
            <a:pPr marL="457200" lvl="0" indent="-349250" algn="l" rtl="0">
              <a:spcBef>
                <a:spcPts val="0"/>
              </a:spcBef>
              <a:spcAft>
                <a:spcPts val="0"/>
              </a:spcAft>
              <a:buSzPts val="1900"/>
              <a:buFont typeface="Economica"/>
              <a:buChar char="●"/>
            </a:pPr>
            <a:r>
              <a:rPr lang="et" sz="1900" dirty="0">
                <a:latin typeface="Times New Roman" panose="02020603050405020304" pitchFamily="18" charset="0"/>
                <a:ea typeface="Economica"/>
                <a:cs typeface="Times New Roman" panose="02020603050405020304" pitchFamily="18" charset="0"/>
                <a:sym typeface="Economica"/>
              </a:rPr>
              <a:t>Meeldivaim osa</a:t>
            </a:r>
            <a:endParaRPr sz="1900" dirty="0">
              <a:latin typeface="Times New Roman" panose="02020603050405020304" pitchFamily="18" charset="0"/>
              <a:ea typeface="Economica"/>
              <a:cs typeface="Times New Roman" panose="02020603050405020304" pitchFamily="18" charset="0"/>
              <a:sym typeface="Economica"/>
            </a:endParaRPr>
          </a:p>
          <a:p>
            <a:pPr marL="914400" lvl="1" indent="-323850" algn="l" rtl="0">
              <a:spcBef>
                <a:spcPts val="0"/>
              </a:spcBef>
              <a:spcAft>
                <a:spcPts val="0"/>
              </a:spcAft>
              <a:buSzPts val="1500"/>
              <a:buFont typeface="Economica"/>
              <a:buChar char="○"/>
            </a:pPr>
            <a:r>
              <a:rPr lang="et" sz="1500" dirty="0">
                <a:latin typeface="Times New Roman" panose="02020603050405020304" pitchFamily="18" charset="0"/>
                <a:ea typeface="Economica"/>
                <a:cs typeface="Times New Roman" panose="02020603050405020304" pitchFamily="18" charset="0"/>
                <a:sym typeface="Economica"/>
              </a:rPr>
              <a:t>kavandamine</a:t>
            </a:r>
            <a:endParaRPr sz="1500" dirty="0">
              <a:latin typeface="Times New Roman" panose="02020603050405020304" pitchFamily="18" charset="0"/>
              <a:ea typeface="Economica"/>
              <a:cs typeface="Times New Roman" panose="02020603050405020304" pitchFamily="18" charset="0"/>
              <a:sym typeface="Economica"/>
            </a:endParaRPr>
          </a:p>
          <a:p>
            <a:pPr marL="914400" lvl="1" indent="-323850" algn="l" rtl="0">
              <a:spcBef>
                <a:spcPts val="0"/>
              </a:spcBef>
              <a:spcAft>
                <a:spcPts val="0"/>
              </a:spcAft>
              <a:buSzPts val="1500"/>
              <a:buFont typeface="Economica"/>
              <a:buChar char="○"/>
            </a:pPr>
            <a:r>
              <a:rPr lang="et" sz="1500" dirty="0">
                <a:latin typeface="Times New Roman" panose="02020603050405020304" pitchFamily="18" charset="0"/>
                <a:ea typeface="Economica"/>
                <a:cs typeface="Times New Roman" panose="02020603050405020304" pitchFamily="18" charset="0"/>
                <a:sym typeface="Economica"/>
              </a:rPr>
              <a:t>vahetundides kudumine</a:t>
            </a:r>
            <a:endParaRPr sz="1500" dirty="0">
              <a:latin typeface="Times New Roman" panose="02020603050405020304" pitchFamily="18" charset="0"/>
              <a:ea typeface="Economica"/>
              <a:cs typeface="Times New Roman" panose="02020603050405020304" pitchFamily="18" charset="0"/>
              <a:sym typeface="Economica"/>
            </a:endParaRPr>
          </a:p>
          <a:p>
            <a:pPr marL="914400" lvl="1" indent="-323850" algn="l" rtl="0">
              <a:spcBef>
                <a:spcPts val="0"/>
              </a:spcBef>
              <a:spcAft>
                <a:spcPts val="0"/>
              </a:spcAft>
              <a:buSzPts val="1500"/>
              <a:buFont typeface="Economica"/>
              <a:buChar char="○"/>
            </a:pPr>
            <a:r>
              <a:rPr lang="et" sz="1500" dirty="0">
                <a:latin typeface="Times New Roman" panose="02020603050405020304" pitchFamily="18" charset="0"/>
                <a:ea typeface="Economica"/>
                <a:cs typeface="Times New Roman" panose="02020603050405020304" pitchFamily="18" charset="0"/>
                <a:sym typeface="Economica"/>
              </a:rPr>
              <a:t>Tiina ja juhendajaga koostöö</a:t>
            </a:r>
            <a:endParaRPr sz="1500" dirty="0">
              <a:latin typeface="Times New Roman" panose="02020603050405020304" pitchFamily="18" charset="0"/>
              <a:ea typeface="Economica"/>
              <a:cs typeface="Times New Roman" panose="02020603050405020304" pitchFamily="18" charset="0"/>
              <a:sym typeface="Economica"/>
            </a:endParaRPr>
          </a:p>
          <a:p>
            <a:pPr marL="457200" lvl="0" indent="-349250" algn="l" rtl="0">
              <a:spcBef>
                <a:spcPts val="0"/>
              </a:spcBef>
              <a:spcAft>
                <a:spcPts val="0"/>
              </a:spcAft>
              <a:buSzPts val="1900"/>
              <a:buFont typeface="Economica"/>
              <a:buChar char="●"/>
            </a:pPr>
            <a:r>
              <a:rPr lang="et" sz="1900" dirty="0">
                <a:latin typeface="Times New Roman" panose="02020603050405020304" pitchFamily="18" charset="0"/>
                <a:ea typeface="Economica"/>
                <a:cs typeface="Times New Roman" panose="02020603050405020304" pitchFamily="18" charset="0"/>
                <a:sym typeface="Economica"/>
              </a:rPr>
              <a:t>Keerukaim osa</a:t>
            </a:r>
            <a:endParaRPr sz="1900" dirty="0">
              <a:latin typeface="Times New Roman" panose="02020603050405020304" pitchFamily="18" charset="0"/>
              <a:ea typeface="Economica"/>
              <a:cs typeface="Times New Roman" panose="02020603050405020304" pitchFamily="18" charset="0"/>
              <a:sym typeface="Economica"/>
            </a:endParaRPr>
          </a:p>
          <a:p>
            <a:pPr marL="914400" lvl="1" indent="-323850" algn="l" rtl="0">
              <a:spcBef>
                <a:spcPts val="0"/>
              </a:spcBef>
              <a:spcAft>
                <a:spcPts val="0"/>
              </a:spcAft>
              <a:buSzPts val="1500"/>
              <a:buFont typeface="Economica"/>
              <a:buChar char="○"/>
            </a:pPr>
            <a:r>
              <a:rPr lang="et" sz="1500" dirty="0">
                <a:latin typeface="Times New Roman" panose="02020603050405020304" pitchFamily="18" charset="0"/>
                <a:ea typeface="Economica"/>
                <a:cs typeface="Times New Roman" panose="02020603050405020304" pitchFamily="18" charset="0"/>
                <a:sym typeface="Economica"/>
              </a:rPr>
              <a:t>vanast kampsunist lõnga saamine</a:t>
            </a:r>
            <a:endParaRPr sz="1500" dirty="0">
              <a:latin typeface="Times New Roman" panose="02020603050405020304" pitchFamily="18" charset="0"/>
              <a:ea typeface="Economica"/>
              <a:cs typeface="Times New Roman" panose="02020603050405020304" pitchFamily="18" charset="0"/>
              <a:sym typeface="Economica"/>
            </a:endParaRPr>
          </a:p>
          <a:p>
            <a:pPr marL="914400" lvl="1" indent="-323850" algn="l" rtl="0">
              <a:spcBef>
                <a:spcPts val="0"/>
              </a:spcBef>
              <a:spcAft>
                <a:spcPts val="0"/>
              </a:spcAft>
              <a:buSzPts val="1500"/>
              <a:buFont typeface="Economica"/>
              <a:buChar char="○"/>
            </a:pPr>
            <a:r>
              <a:rPr lang="et" sz="1500" dirty="0">
                <a:latin typeface="Times New Roman" panose="02020603050405020304" pitchFamily="18" charset="0"/>
                <a:ea typeface="Economica"/>
                <a:cs typeface="Times New Roman" panose="02020603050405020304" pitchFamily="18" charset="0"/>
                <a:sym typeface="Economica"/>
              </a:rPr>
              <a:t>proovilapi järgi õige arvu silmuste arvestamine</a:t>
            </a:r>
            <a:endParaRPr sz="1500" dirty="0">
              <a:latin typeface="Times New Roman" panose="02020603050405020304" pitchFamily="18" charset="0"/>
              <a:ea typeface="Economica"/>
              <a:cs typeface="Times New Roman" panose="02020603050405020304" pitchFamily="18" charset="0"/>
              <a:sym typeface="Economica"/>
            </a:endParaRPr>
          </a:p>
          <a:p>
            <a:pPr marL="457200" lvl="0" indent="-349250" algn="l" rtl="0">
              <a:spcBef>
                <a:spcPts val="0"/>
              </a:spcBef>
              <a:spcAft>
                <a:spcPts val="0"/>
              </a:spcAft>
              <a:buSzPts val="1900"/>
              <a:buFont typeface="Economica"/>
              <a:buChar char="●"/>
            </a:pPr>
            <a:r>
              <a:rPr lang="et" sz="1900" dirty="0">
                <a:latin typeface="Times New Roman" panose="02020603050405020304" pitchFamily="18" charset="0"/>
                <a:ea typeface="Economica"/>
                <a:cs typeface="Times New Roman" panose="02020603050405020304" pitchFamily="18" charset="0"/>
                <a:sym typeface="Economica"/>
              </a:rPr>
              <a:t>Soovitused</a:t>
            </a:r>
            <a:endParaRPr sz="1900" dirty="0">
              <a:latin typeface="Times New Roman" panose="02020603050405020304" pitchFamily="18" charset="0"/>
              <a:ea typeface="Economica"/>
              <a:cs typeface="Times New Roman" panose="02020603050405020304" pitchFamily="18" charset="0"/>
              <a:sym typeface="Economica"/>
            </a:endParaRPr>
          </a:p>
          <a:p>
            <a:pPr marL="914400" lvl="1" indent="-323850" algn="l" rtl="0">
              <a:spcBef>
                <a:spcPts val="0"/>
              </a:spcBef>
              <a:spcAft>
                <a:spcPts val="0"/>
              </a:spcAft>
              <a:buSzPts val="1500"/>
              <a:buFont typeface="Economica"/>
              <a:buChar char="○"/>
            </a:pPr>
            <a:r>
              <a:rPr lang="et" sz="1500" dirty="0">
                <a:latin typeface="Times New Roman" panose="02020603050405020304" pitchFamily="18" charset="0"/>
                <a:ea typeface="Economica"/>
                <a:cs typeface="Times New Roman" panose="02020603050405020304" pitchFamily="18" charset="0"/>
                <a:sym typeface="Economica"/>
              </a:rPr>
              <a:t>vali enda jaoks oluline teema</a:t>
            </a:r>
            <a:endParaRPr sz="1500" dirty="0">
              <a:latin typeface="Times New Roman" panose="02020603050405020304" pitchFamily="18" charset="0"/>
              <a:ea typeface="Economica"/>
              <a:cs typeface="Times New Roman" panose="02020603050405020304" pitchFamily="18" charset="0"/>
              <a:sym typeface="Economica"/>
            </a:endParaRPr>
          </a:p>
        </p:txBody>
      </p:sp>
      <p:pic>
        <p:nvPicPr>
          <p:cNvPr id="158" name="Google Shape;158;p28"/>
          <p:cNvPicPr preferRelativeResize="0"/>
          <p:nvPr/>
        </p:nvPicPr>
        <p:blipFill>
          <a:blip r:embed="rId3">
            <a:alphaModFix/>
          </a:blip>
          <a:stretch>
            <a:fillRect/>
          </a:stretch>
        </p:blipFill>
        <p:spPr>
          <a:xfrm>
            <a:off x="6315037" y="1147225"/>
            <a:ext cx="2517275" cy="3354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t">
                <a:latin typeface="Times New Roman" panose="02020603050405020304" pitchFamily="18" charset="0"/>
                <a:cs typeface="Times New Roman" panose="02020603050405020304" pitchFamily="18" charset="0"/>
              </a:rPr>
              <a:t>Kokkuvõte - Tiina</a:t>
            </a:r>
            <a:endParaRPr>
              <a:latin typeface="Times New Roman" panose="02020603050405020304" pitchFamily="18" charset="0"/>
              <a:cs typeface="Times New Roman" panose="02020603050405020304" pitchFamily="18" charset="0"/>
            </a:endParaRPr>
          </a:p>
        </p:txBody>
      </p:sp>
      <p:sp>
        <p:nvSpPr>
          <p:cNvPr id="164" name="Google Shape;164;p29"/>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lnSpcReduction="10000"/>
          </a:bodyPr>
          <a:lstStyle/>
          <a:p>
            <a:pPr marL="457200" lvl="0" indent="-349250" algn="l" rtl="0">
              <a:spcBef>
                <a:spcPts val="0"/>
              </a:spcBef>
              <a:spcAft>
                <a:spcPts val="0"/>
              </a:spcAft>
              <a:buSzPts val="1900"/>
              <a:buFont typeface="Economica"/>
              <a:buChar char="●"/>
            </a:pPr>
            <a:r>
              <a:rPr lang="et" sz="1900">
                <a:latin typeface="Times New Roman" panose="02020603050405020304" pitchFamily="18" charset="0"/>
                <a:ea typeface="Economica"/>
                <a:cs typeface="Times New Roman" panose="02020603050405020304" pitchFamily="18" charset="0"/>
                <a:sym typeface="Economica"/>
              </a:rPr>
              <a:t>Eesmärkide täitmine</a:t>
            </a:r>
            <a:endParaRPr sz="1900">
              <a:latin typeface="Times New Roman" panose="02020603050405020304" pitchFamily="18" charset="0"/>
              <a:ea typeface="Economica"/>
              <a:cs typeface="Times New Roman" panose="02020603050405020304" pitchFamily="18" charset="0"/>
              <a:sym typeface="Economica"/>
            </a:endParaRPr>
          </a:p>
          <a:p>
            <a:pPr marL="457200" lvl="0" indent="-349250" algn="l" rtl="0">
              <a:spcBef>
                <a:spcPts val="0"/>
              </a:spcBef>
              <a:spcAft>
                <a:spcPts val="0"/>
              </a:spcAft>
              <a:buSzPts val="1900"/>
              <a:buFont typeface="Economica"/>
              <a:buChar char="●"/>
            </a:pPr>
            <a:r>
              <a:rPr lang="et" sz="1900">
                <a:latin typeface="Times New Roman" panose="02020603050405020304" pitchFamily="18" charset="0"/>
                <a:ea typeface="Economica"/>
                <a:cs typeface="Times New Roman" panose="02020603050405020304" pitchFamily="18" charset="0"/>
                <a:sym typeface="Economica"/>
              </a:rPr>
              <a:t>Meeldivaim osa</a:t>
            </a:r>
            <a:endParaRPr sz="1900">
              <a:latin typeface="Times New Roman" panose="02020603050405020304" pitchFamily="18" charset="0"/>
              <a:ea typeface="Economica"/>
              <a:cs typeface="Times New Roman" panose="02020603050405020304" pitchFamily="18" charset="0"/>
              <a:sym typeface="Economica"/>
            </a:endParaRPr>
          </a:p>
          <a:p>
            <a:pPr marL="914400" lvl="1" indent="-323850" algn="l" rtl="0">
              <a:spcBef>
                <a:spcPts val="0"/>
              </a:spcBef>
              <a:spcAft>
                <a:spcPts val="0"/>
              </a:spcAft>
              <a:buSzPts val="1500"/>
              <a:buFont typeface="Economica"/>
              <a:buChar char="○"/>
            </a:pPr>
            <a:r>
              <a:rPr lang="et" sz="1500">
                <a:latin typeface="Times New Roman" panose="02020603050405020304" pitchFamily="18" charset="0"/>
                <a:ea typeface="Economica"/>
                <a:cs typeface="Times New Roman" panose="02020603050405020304" pitchFamily="18" charset="0"/>
                <a:sym typeface="Economica"/>
              </a:rPr>
              <a:t>teineteise motiveerimine</a:t>
            </a:r>
            <a:endParaRPr sz="1500">
              <a:latin typeface="Times New Roman" panose="02020603050405020304" pitchFamily="18" charset="0"/>
              <a:ea typeface="Economica"/>
              <a:cs typeface="Times New Roman" panose="02020603050405020304" pitchFamily="18" charset="0"/>
              <a:sym typeface="Economica"/>
            </a:endParaRPr>
          </a:p>
          <a:p>
            <a:pPr marL="457200" lvl="0" indent="-349250" algn="l" rtl="0">
              <a:spcBef>
                <a:spcPts val="0"/>
              </a:spcBef>
              <a:spcAft>
                <a:spcPts val="0"/>
              </a:spcAft>
              <a:buSzPts val="1900"/>
              <a:buFont typeface="Economica"/>
              <a:buChar char="●"/>
            </a:pPr>
            <a:r>
              <a:rPr lang="et" sz="1900">
                <a:latin typeface="Times New Roman" panose="02020603050405020304" pitchFamily="18" charset="0"/>
                <a:ea typeface="Economica"/>
                <a:cs typeface="Times New Roman" panose="02020603050405020304" pitchFamily="18" charset="0"/>
                <a:sym typeface="Economica"/>
              </a:rPr>
              <a:t>Keerukaim osa</a:t>
            </a:r>
            <a:endParaRPr sz="1900">
              <a:latin typeface="Times New Roman" panose="02020603050405020304" pitchFamily="18" charset="0"/>
              <a:ea typeface="Economica"/>
              <a:cs typeface="Times New Roman" panose="02020603050405020304" pitchFamily="18" charset="0"/>
              <a:sym typeface="Economica"/>
            </a:endParaRPr>
          </a:p>
          <a:p>
            <a:pPr marL="914400" lvl="1" indent="-323850" algn="l" rtl="0">
              <a:spcBef>
                <a:spcPts val="0"/>
              </a:spcBef>
              <a:spcAft>
                <a:spcPts val="0"/>
              </a:spcAft>
              <a:buSzPts val="1500"/>
              <a:buFont typeface="Economica"/>
              <a:buChar char="○"/>
            </a:pPr>
            <a:r>
              <a:rPr lang="et" sz="1500">
                <a:latin typeface="Times New Roman" panose="02020603050405020304" pitchFamily="18" charset="0"/>
                <a:ea typeface="Economica"/>
                <a:cs typeface="Times New Roman" panose="02020603050405020304" pitchFamily="18" charset="0"/>
                <a:sym typeface="Economica"/>
              </a:rPr>
              <a:t>kampsunile kinnituslapatsite kudumine (silmuste juurde loomine)</a:t>
            </a:r>
            <a:endParaRPr sz="1500">
              <a:latin typeface="Times New Roman" panose="02020603050405020304" pitchFamily="18" charset="0"/>
              <a:ea typeface="Economica"/>
              <a:cs typeface="Times New Roman" panose="02020603050405020304" pitchFamily="18" charset="0"/>
              <a:sym typeface="Economica"/>
            </a:endParaRPr>
          </a:p>
          <a:p>
            <a:pPr marL="914400" lvl="1" indent="-323850" algn="l" rtl="0">
              <a:spcBef>
                <a:spcPts val="0"/>
              </a:spcBef>
              <a:spcAft>
                <a:spcPts val="0"/>
              </a:spcAft>
              <a:buSzPts val="1500"/>
              <a:buFont typeface="Economica"/>
              <a:buChar char="○"/>
            </a:pPr>
            <a:r>
              <a:rPr lang="et" sz="1500">
                <a:latin typeface="Times New Roman" panose="02020603050405020304" pitchFamily="18" charset="0"/>
                <a:ea typeface="Economica"/>
                <a:cs typeface="Times New Roman" panose="02020603050405020304" pitchFamily="18" charset="0"/>
                <a:sym typeface="Economica"/>
              </a:rPr>
              <a:t>loovtöö kirjaliku osa kirjutamine</a:t>
            </a:r>
            <a:endParaRPr sz="1500">
              <a:latin typeface="Times New Roman" panose="02020603050405020304" pitchFamily="18" charset="0"/>
              <a:ea typeface="Economica"/>
              <a:cs typeface="Times New Roman" panose="02020603050405020304" pitchFamily="18" charset="0"/>
              <a:sym typeface="Economica"/>
            </a:endParaRPr>
          </a:p>
          <a:p>
            <a:pPr marL="457200" lvl="0" indent="-349250" algn="l" rtl="0">
              <a:spcBef>
                <a:spcPts val="0"/>
              </a:spcBef>
              <a:spcAft>
                <a:spcPts val="0"/>
              </a:spcAft>
              <a:buSzPts val="1900"/>
              <a:buFont typeface="Economica"/>
              <a:buChar char="●"/>
            </a:pPr>
            <a:r>
              <a:rPr lang="et" sz="1900">
                <a:latin typeface="Times New Roman" panose="02020603050405020304" pitchFamily="18" charset="0"/>
                <a:ea typeface="Economica"/>
                <a:cs typeface="Times New Roman" panose="02020603050405020304" pitchFamily="18" charset="0"/>
                <a:sym typeface="Economica"/>
              </a:rPr>
              <a:t>Soovitused</a:t>
            </a:r>
            <a:endParaRPr sz="1900">
              <a:latin typeface="Times New Roman" panose="02020603050405020304" pitchFamily="18" charset="0"/>
              <a:ea typeface="Economica"/>
              <a:cs typeface="Times New Roman" panose="02020603050405020304" pitchFamily="18" charset="0"/>
              <a:sym typeface="Economica"/>
            </a:endParaRPr>
          </a:p>
          <a:p>
            <a:pPr marL="914400" lvl="1" indent="-323850" algn="l" rtl="0">
              <a:spcBef>
                <a:spcPts val="0"/>
              </a:spcBef>
              <a:spcAft>
                <a:spcPts val="0"/>
              </a:spcAft>
              <a:buSzPts val="1500"/>
              <a:buFont typeface="Economica"/>
              <a:buChar char="○"/>
            </a:pPr>
            <a:r>
              <a:rPr lang="et" sz="1500">
                <a:latin typeface="Times New Roman" panose="02020603050405020304" pitchFamily="18" charset="0"/>
                <a:ea typeface="Economica"/>
                <a:cs typeface="Times New Roman" panose="02020603050405020304" pitchFamily="18" charset="0"/>
                <a:sym typeface="Economica"/>
              </a:rPr>
              <a:t>tee juba loovtöö valmimise ajal märkmeid</a:t>
            </a:r>
            <a:endParaRPr sz="1500">
              <a:latin typeface="Times New Roman" panose="02020603050405020304" pitchFamily="18" charset="0"/>
              <a:ea typeface="Economica"/>
              <a:cs typeface="Times New Roman" panose="02020603050405020304" pitchFamily="18" charset="0"/>
              <a:sym typeface="Economica"/>
            </a:endParaRPr>
          </a:p>
          <a:p>
            <a:pPr marL="1371600" lvl="2" indent="-323850" algn="l" rtl="0">
              <a:spcBef>
                <a:spcPts val="0"/>
              </a:spcBef>
              <a:spcAft>
                <a:spcPts val="0"/>
              </a:spcAft>
              <a:buSzPts val="1500"/>
              <a:buFont typeface="Economica"/>
              <a:buChar char="■"/>
            </a:pPr>
            <a:r>
              <a:rPr lang="et" sz="1500">
                <a:latin typeface="Times New Roman" panose="02020603050405020304" pitchFamily="18" charset="0"/>
                <a:ea typeface="Economica"/>
                <a:cs typeface="Times New Roman" panose="02020603050405020304" pitchFamily="18" charset="0"/>
                <a:sym typeface="Economica"/>
              </a:rPr>
              <a:t>kuupäevad</a:t>
            </a:r>
            <a:endParaRPr sz="1500">
              <a:latin typeface="Times New Roman" panose="02020603050405020304" pitchFamily="18" charset="0"/>
              <a:ea typeface="Economica"/>
              <a:cs typeface="Times New Roman" panose="02020603050405020304" pitchFamily="18" charset="0"/>
              <a:sym typeface="Economica"/>
            </a:endParaRPr>
          </a:p>
          <a:p>
            <a:pPr marL="1371600" lvl="2" indent="-323850" algn="l" rtl="0">
              <a:spcBef>
                <a:spcPts val="0"/>
              </a:spcBef>
              <a:spcAft>
                <a:spcPts val="0"/>
              </a:spcAft>
              <a:buSzPts val="1500"/>
              <a:buFont typeface="Economica"/>
              <a:buChar char="■"/>
            </a:pPr>
            <a:r>
              <a:rPr lang="et" sz="1500">
                <a:latin typeface="Times New Roman" panose="02020603050405020304" pitchFamily="18" charset="0"/>
                <a:ea typeface="Economica"/>
                <a:cs typeface="Times New Roman" panose="02020603050405020304" pitchFamily="18" charset="0"/>
                <a:sym typeface="Economica"/>
              </a:rPr>
              <a:t>tegevused</a:t>
            </a:r>
            <a:endParaRPr sz="1500">
              <a:latin typeface="Times New Roman" panose="02020603050405020304" pitchFamily="18" charset="0"/>
              <a:ea typeface="Economica"/>
              <a:cs typeface="Times New Roman" panose="02020603050405020304" pitchFamily="18" charset="0"/>
              <a:sym typeface="Economica"/>
            </a:endParaRPr>
          </a:p>
          <a:p>
            <a:pPr marL="1371600" lvl="2" indent="-323850" algn="l" rtl="0">
              <a:spcBef>
                <a:spcPts val="0"/>
              </a:spcBef>
              <a:spcAft>
                <a:spcPts val="0"/>
              </a:spcAft>
              <a:buSzPts val="1500"/>
              <a:buFont typeface="Economica"/>
              <a:buChar char="■"/>
            </a:pPr>
            <a:r>
              <a:rPr lang="et" sz="1500">
                <a:latin typeface="Times New Roman" panose="02020603050405020304" pitchFamily="18" charset="0"/>
                <a:ea typeface="Economica"/>
                <a:cs typeface="Times New Roman" panose="02020603050405020304" pitchFamily="18" charset="0"/>
                <a:sym typeface="Economica"/>
              </a:rPr>
              <a:t>algse plaani muudatused</a:t>
            </a:r>
            <a:endParaRPr sz="1500">
              <a:latin typeface="Times New Roman" panose="02020603050405020304" pitchFamily="18" charset="0"/>
              <a:ea typeface="Economica"/>
              <a:cs typeface="Times New Roman" panose="02020603050405020304" pitchFamily="18" charset="0"/>
              <a:sym typeface="Economica"/>
            </a:endParaRPr>
          </a:p>
        </p:txBody>
      </p:sp>
      <p:pic>
        <p:nvPicPr>
          <p:cNvPr id="165" name="Google Shape;165;p29"/>
          <p:cNvPicPr preferRelativeResize="0"/>
          <p:nvPr/>
        </p:nvPicPr>
        <p:blipFill>
          <a:blip r:embed="rId3">
            <a:alphaModFix/>
          </a:blip>
          <a:stretch>
            <a:fillRect/>
          </a:stretch>
        </p:blipFill>
        <p:spPr>
          <a:xfrm>
            <a:off x="6596300" y="1147225"/>
            <a:ext cx="2235993" cy="3354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t">
                <a:latin typeface="Times New Roman" panose="02020603050405020304" pitchFamily="18" charset="0"/>
                <a:cs typeface="Times New Roman" panose="02020603050405020304" pitchFamily="18" charset="0"/>
              </a:rPr>
              <a:t>Kasutatud allikad</a:t>
            </a:r>
            <a:endParaRPr>
              <a:latin typeface="Times New Roman" panose="02020603050405020304" pitchFamily="18" charset="0"/>
              <a:cs typeface="Times New Roman" panose="02020603050405020304" pitchFamily="18" charset="0"/>
            </a:endParaRPr>
          </a:p>
        </p:txBody>
      </p:sp>
      <p:sp>
        <p:nvSpPr>
          <p:cNvPr id="171" name="Google Shape;171;p30"/>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t" dirty="0">
                <a:latin typeface="Times New Roman" panose="02020603050405020304" pitchFamily="18" charset="0"/>
                <a:cs typeface="Times New Roman" panose="02020603050405020304" pitchFamily="18" charset="0"/>
              </a:rPr>
              <a:t>Kelluke, K. 2010 Kudumismustrid. Tallinn: Varras.</a:t>
            </a:r>
            <a:endParaRPr dirty="0">
              <a:latin typeface="Times New Roman" panose="02020603050405020304" pitchFamily="18" charset="0"/>
              <a:cs typeface="Times New Roman" panose="02020603050405020304" pitchFamily="18" charset="0"/>
            </a:endParaRPr>
          </a:p>
          <a:p>
            <a:pPr marL="457200" lvl="0" indent="-342900" algn="l" rtl="0">
              <a:spcBef>
                <a:spcPts val="0"/>
              </a:spcBef>
              <a:spcAft>
                <a:spcPts val="0"/>
              </a:spcAft>
              <a:buSzPts val="1800"/>
              <a:buAutoNum type="arabicPeriod"/>
            </a:pPr>
            <a:r>
              <a:rPr lang="et" dirty="0">
                <a:latin typeface="Times New Roman" panose="02020603050405020304" pitchFamily="18" charset="0"/>
                <a:cs typeface="Times New Roman" panose="02020603050405020304" pitchFamily="18" charset="0"/>
              </a:rPr>
              <a:t>https://www.thesprucecrafts.com/sew-a-dog-coat-pattern-2977690 (külastatud 30.10.2022)</a:t>
            </a:r>
            <a:endParaRPr dirty="0">
              <a:latin typeface="Times New Roman" panose="02020603050405020304" pitchFamily="18" charset="0"/>
              <a:cs typeface="Times New Roman" panose="02020603050405020304" pitchFamily="18" charset="0"/>
            </a:endParaRPr>
          </a:p>
          <a:p>
            <a:pPr marL="457200" lvl="0" indent="-342900" algn="l" rtl="0">
              <a:spcBef>
                <a:spcPts val="0"/>
              </a:spcBef>
              <a:spcAft>
                <a:spcPts val="0"/>
              </a:spcAft>
              <a:buSzPts val="1800"/>
              <a:buAutoNum type="arabicPeriod"/>
            </a:pPr>
            <a:r>
              <a:rPr lang="et" dirty="0">
                <a:latin typeface="Times New Roman" panose="02020603050405020304" pitchFamily="18" charset="0"/>
                <a:cs typeface="Times New Roman" panose="02020603050405020304" pitchFamily="18" charset="0"/>
              </a:rPr>
              <a:t>https://lemmikloom.delfi.ee/artikkel/91595481/ettevaatust-oues-on-pime-ja-kulm-kuidas-riietada-koera (külastatud 05.12.2022)</a:t>
            </a:r>
            <a:endParaRPr dirty="0">
              <a:latin typeface="Times New Roman" panose="02020603050405020304" pitchFamily="18" charset="0"/>
              <a:cs typeface="Times New Roman" panose="02020603050405020304" pitchFamily="18" charset="0"/>
            </a:endParaRPr>
          </a:p>
          <a:p>
            <a:pPr marL="457200" lvl="0" indent="-342900" algn="l" rtl="0">
              <a:spcBef>
                <a:spcPts val="0"/>
              </a:spcBef>
              <a:spcAft>
                <a:spcPts val="0"/>
              </a:spcAft>
              <a:buSzPts val="1800"/>
              <a:buAutoNum type="arabicPeriod"/>
            </a:pPr>
            <a:r>
              <a:rPr lang="et" dirty="0">
                <a:latin typeface="Times New Roman" panose="02020603050405020304" pitchFamily="18" charset="0"/>
                <a:cs typeface="Times New Roman" panose="02020603050405020304" pitchFamily="18" charset="0"/>
              </a:rPr>
              <a:t>https://en.wikipedia.org/wiki/Dog_fashion (külastatud 05.12.2022)</a:t>
            </a:r>
            <a:endParaRPr dirty="0">
              <a:latin typeface="Times New Roman" panose="02020603050405020304" pitchFamily="18" charset="0"/>
              <a:cs typeface="Times New Roman" panose="02020603050405020304" pitchFamily="18" charset="0"/>
            </a:endParaRPr>
          </a:p>
          <a:p>
            <a:pPr marL="457200" lvl="0" indent="-342900" algn="l" rtl="0">
              <a:spcBef>
                <a:spcPts val="0"/>
              </a:spcBef>
              <a:spcAft>
                <a:spcPts val="0"/>
              </a:spcAft>
              <a:buSzPts val="1800"/>
              <a:buAutoNum type="arabicPeriod"/>
            </a:pPr>
            <a:r>
              <a:rPr lang="et" dirty="0">
                <a:latin typeface="Times New Roman" panose="02020603050405020304" pitchFamily="18" charset="0"/>
                <a:cs typeface="Times New Roman" panose="02020603050405020304" pitchFamily="18" charset="0"/>
              </a:rPr>
              <a:t>https://www.emergenresearch.com/industry-report/pet-clothing-market (külastatud 05.12.2022) </a:t>
            </a:r>
            <a:endParaRPr dirty="0">
              <a:latin typeface="Times New Roman" panose="02020603050405020304" pitchFamily="18" charset="0"/>
              <a:cs typeface="Times New Roman" panose="02020603050405020304" pitchFamily="18" charset="0"/>
            </a:endParaRPr>
          </a:p>
          <a:p>
            <a:pPr marL="0" lvl="0" indent="0" algn="l" rtl="0">
              <a:spcBef>
                <a:spcPts val="1200"/>
              </a:spcBef>
              <a:spcAft>
                <a:spcPts val="1200"/>
              </a:spcAft>
              <a:buNone/>
            </a:pP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t">
                <a:latin typeface="Times New Roman" panose="02020603050405020304" pitchFamily="18" charset="0"/>
                <a:cs typeface="Times New Roman" panose="02020603050405020304" pitchFamily="18" charset="0"/>
              </a:rPr>
              <a:t>Täname kuulamast!</a:t>
            </a:r>
            <a:endParaRPr>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fontScale="90000"/>
          </a:bodyPr>
          <a:lstStyle/>
          <a:p>
            <a:pPr marL="0" lvl="0" indent="0" algn="l" rtl="0">
              <a:lnSpc>
                <a:spcPct val="115000"/>
              </a:lnSpc>
              <a:spcBef>
                <a:spcPts val="0"/>
              </a:spcBef>
              <a:spcAft>
                <a:spcPts val="1200"/>
              </a:spcAft>
              <a:buClr>
                <a:schemeClr val="dk1"/>
              </a:buClr>
              <a:buSzPts val="1100"/>
              <a:buFont typeface="Arial"/>
              <a:buNone/>
            </a:pPr>
            <a:r>
              <a:rPr lang="et" dirty="0">
                <a:latin typeface="Times New Roman" panose="02020603050405020304" pitchFamily="18" charset="0"/>
                <a:cs typeface="Times New Roman" panose="02020603050405020304" pitchFamily="18" charset="0"/>
              </a:rPr>
              <a:t>Esitlustarkvara või -keskkond</a:t>
            </a:r>
            <a:endParaRPr sz="6600" dirty="0">
              <a:latin typeface="Times New Roman" panose="02020603050405020304" pitchFamily="18" charset="0"/>
              <a:cs typeface="Times New Roman" panose="02020603050405020304" pitchFamily="18" charset="0"/>
            </a:endParaRPr>
          </a:p>
        </p:txBody>
      </p:sp>
      <p:sp>
        <p:nvSpPr>
          <p:cNvPr id="69" name="Google Shape;69;p1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t" sz="1300" dirty="0">
                <a:latin typeface="Times New Roman" panose="02020603050405020304" pitchFamily="18" charset="0"/>
                <a:cs typeface="Times New Roman" panose="02020603050405020304" pitchFamily="18" charset="0"/>
              </a:rPr>
              <a:t>Levinumad slaidiesitluse koostamise rakendused ja keskkonnad on MicroSoft PowerPoint, LibreOffice Impress, Google Slides ja Prezi. Mõned neist on tasulised ning mõned tasuta.</a:t>
            </a:r>
            <a:endParaRPr sz="1300" dirty="0">
              <a:latin typeface="Times New Roman" panose="02020603050405020304" pitchFamily="18" charset="0"/>
              <a:cs typeface="Times New Roman" panose="02020603050405020304" pitchFamily="18" charset="0"/>
            </a:endParaRPr>
          </a:p>
          <a:p>
            <a:pPr marL="0" lvl="0" indent="0" algn="l" rtl="0">
              <a:spcBef>
                <a:spcPts val="1200"/>
              </a:spcBef>
              <a:spcAft>
                <a:spcPts val="1200"/>
              </a:spcAft>
              <a:buNone/>
            </a:pPr>
            <a:r>
              <a:rPr lang="et" sz="1300" dirty="0">
                <a:latin typeface="Times New Roman" panose="02020603050405020304" pitchFamily="18" charset="0"/>
                <a:cs typeface="Times New Roman" panose="02020603050405020304" pitchFamily="18" charset="0"/>
              </a:rPr>
              <a:t>Kooli meiliaadressi abil saavad kõik </a:t>
            </a:r>
            <a:r>
              <a:rPr lang="et" sz="1300" b="1" dirty="0">
                <a:latin typeface="Times New Roman" panose="02020603050405020304" pitchFamily="18" charset="0"/>
                <a:cs typeface="Times New Roman" panose="02020603050405020304" pitchFamily="18" charset="0"/>
              </a:rPr>
              <a:t>Kehtna Põhikooli õpilased </a:t>
            </a:r>
            <a:r>
              <a:rPr lang="et" sz="1300" dirty="0">
                <a:latin typeface="Times New Roman" panose="02020603050405020304" pitchFamily="18" charset="0"/>
                <a:cs typeface="Times New Roman" panose="02020603050405020304" pitchFamily="18" charset="0"/>
              </a:rPr>
              <a:t>kasutada </a:t>
            </a:r>
            <a:r>
              <a:rPr lang="et" sz="1300" u="sng" dirty="0">
                <a:solidFill>
                  <a:schemeClr val="hlink"/>
                </a:solidFill>
                <a:latin typeface="Times New Roman" panose="02020603050405020304" pitchFamily="18" charset="0"/>
                <a:cs typeface="Times New Roman" panose="02020603050405020304" pitchFamily="18" charset="0"/>
                <a:hlinkClick r:id="rId3"/>
              </a:rPr>
              <a:t>www.office.com</a:t>
            </a:r>
            <a:r>
              <a:rPr lang="et" sz="1300" dirty="0">
                <a:latin typeface="Times New Roman" panose="02020603050405020304" pitchFamily="18" charset="0"/>
                <a:cs typeface="Times New Roman" panose="02020603050405020304" pitchFamily="18" charset="0"/>
              </a:rPr>
              <a:t> keskkonnas olevat PowerPointi rakendust.</a:t>
            </a:r>
            <a:endParaRPr sz="13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t">
                <a:latin typeface="Times New Roman" panose="02020603050405020304" pitchFamily="18" charset="0"/>
                <a:cs typeface="Times New Roman" panose="02020603050405020304" pitchFamily="18" charset="0"/>
              </a:rPr>
              <a:t>Enne slaidide koostamist</a:t>
            </a:r>
            <a:endParaRPr>
              <a:latin typeface="Times New Roman" panose="02020603050405020304" pitchFamily="18" charset="0"/>
              <a:cs typeface="Times New Roman" panose="02020603050405020304" pitchFamily="18" charset="0"/>
            </a:endParaRPr>
          </a:p>
        </p:txBody>
      </p:sp>
      <p:sp>
        <p:nvSpPr>
          <p:cNvPr id="75" name="Google Shape;75;p15"/>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t" sz="1300" dirty="0">
                <a:latin typeface="Times New Roman" panose="02020603050405020304" pitchFamily="18" charset="0"/>
                <a:cs typeface="Times New Roman" panose="02020603050405020304" pitchFamily="18" charset="0"/>
              </a:rPr>
              <a:t>Alustuseks pane kogu esitluse sisu kirja. Mõtle läbi, mida ja millises järjekorras soovid öelda.</a:t>
            </a:r>
            <a:endParaRPr sz="1300" dirty="0">
              <a:latin typeface="Times New Roman" panose="02020603050405020304" pitchFamily="18" charset="0"/>
              <a:cs typeface="Times New Roman" panose="02020603050405020304" pitchFamily="18" charset="0"/>
            </a:endParaRPr>
          </a:p>
          <a:p>
            <a:pPr marL="0" lvl="0" indent="0" algn="l" rtl="0">
              <a:spcBef>
                <a:spcPts val="1200"/>
              </a:spcBef>
              <a:spcAft>
                <a:spcPts val="0"/>
              </a:spcAft>
              <a:buNone/>
            </a:pPr>
            <a:r>
              <a:rPr lang="et" sz="1300" dirty="0">
                <a:latin typeface="Times New Roman" panose="02020603050405020304" pitchFamily="18" charset="0"/>
                <a:cs typeface="Times New Roman" panose="02020603050405020304" pitchFamily="18" charset="0"/>
              </a:rPr>
              <a:t>Pea meeles, et esitluse juurde kuulub ka sissejuhatus ja kokkuvõte.</a:t>
            </a:r>
            <a:endParaRPr sz="1300" dirty="0">
              <a:latin typeface="Times New Roman" panose="02020603050405020304" pitchFamily="18" charset="0"/>
              <a:cs typeface="Times New Roman" panose="02020603050405020304" pitchFamily="18" charset="0"/>
            </a:endParaRPr>
          </a:p>
          <a:p>
            <a:pPr marL="0" lvl="0" indent="0" algn="l" rtl="0">
              <a:spcBef>
                <a:spcPts val="1200"/>
              </a:spcBef>
              <a:spcAft>
                <a:spcPts val="0"/>
              </a:spcAft>
              <a:buNone/>
            </a:pPr>
            <a:r>
              <a:rPr lang="et" sz="1300" b="1" dirty="0">
                <a:latin typeface="Times New Roman" panose="02020603050405020304" pitchFamily="18" charset="0"/>
                <a:cs typeface="Times New Roman" panose="02020603050405020304" pitchFamily="18" charset="0"/>
              </a:rPr>
              <a:t>Sissejuhatuses </a:t>
            </a:r>
            <a:r>
              <a:rPr lang="et" sz="1300" dirty="0">
                <a:latin typeface="Times New Roman" panose="02020603050405020304" pitchFamily="18" charset="0"/>
                <a:cs typeface="Times New Roman" panose="02020603050405020304" pitchFamily="18" charset="0"/>
              </a:rPr>
              <a:t>tutvusta lühidalt ennast, ettekande teemat ning enda töö eesmärki.</a:t>
            </a:r>
            <a:endParaRPr sz="1300" dirty="0">
              <a:latin typeface="Times New Roman" panose="02020603050405020304" pitchFamily="18" charset="0"/>
              <a:cs typeface="Times New Roman" panose="02020603050405020304" pitchFamily="18" charset="0"/>
            </a:endParaRPr>
          </a:p>
          <a:p>
            <a:pPr marL="0" lvl="0" indent="0" algn="l" rtl="0">
              <a:spcBef>
                <a:spcPts val="1200"/>
              </a:spcBef>
              <a:spcAft>
                <a:spcPts val="1200"/>
              </a:spcAft>
              <a:buNone/>
            </a:pPr>
            <a:r>
              <a:rPr lang="et" sz="1300" b="1" dirty="0">
                <a:latin typeface="Times New Roman" panose="02020603050405020304" pitchFamily="18" charset="0"/>
                <a:cs typeface="Times New Roman" panose="02020603050405020304" pitchFamily="18" charset="0"/>
              </a:rPr>
              <a:t>Kokkuvõttes </a:t>
            </a:r>
            <a:r>
              <a:rPr lang="et" sz="1300" dirty="0">
                <a:latin typeface="Times New Roman" panose="02020603050405020304" pitchFamily="18" charset="0"/>
                <a:cs typeface="Times New Roman" panose="02020603050405020304" pitchFamily="18" charset="0"/>
              </a:rPr>
              <a:t>räägi olulisematest saadud teadmistest, tee järeldused ning hinda, kas saavutasid eesmärgi.</a:t>
            </a:r>
            <a:endParaRPr sz="13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t">
                <a:latin typeface="Times New Roman" panose="02020603050405020304" pitchFamily="18" charset="0"/>
                <a:cs typeface="Times New Roman" panose="02020603050405020304" pitchFamily="18" charset="0"/>
              </a:rPr>
              <a:t>Slaidiesitluse ülesehitus</a:t>
            </a:r>
            <a:endParaRPr>
              <a:latin typeface="Times New Roman" panose="02020603050405020304" pitchFamily="18" charset="0"/>
              <a:cs typeface="Times New Roman" panose="02020603050405020304" pitchFamily="18" charset="0"/>
            </a:endParaRPr>
          </a:p>
        </p:txBody>
      </p:sp>
      <p:sp>
        <p:nvSpPr>
          <p:cNvPr id="81" name="Google Shape;81;p16"/>
          <p:cNvSpPr txBox="1">
            <a:spLocks noGrp="1"/>
          </p:cNvSpPr>
          <p:nvPr>
            <p:ph type="body" idx="1"/>
          </p:nvPr>
        </p:nvSpPr>
        <p:spPr>
          <a:xfrm>
            <a:off x="311700" y="1225225"/>
            <a:ext cx="8520600" cy="37179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770"/>
              <a:buNone/>
            </a:pPr>
            <a:r>
              <a:rPr lang="et" sz="1300" dirty="0">
                <a:latin typeface="Times New Roman" panose="02020603050405020304" pitchFamily="18" charset="0"/>
                <a:cs typeface="Times New Roman" panose="02020603050405020304" pitchFamily="18" charset="0"/>
              </a:rPr>
              <a:t>Kui ettekande jaoks on antud kindel aeg, siis arvesta, et üks slaid võtab esitledes tavaliselt </a:t>
            </a:r>
            <a:r>
              <a:rPr lang="et" sz="1300" b="1" dirty="0">
                <a:latin typeface="Times New Roman" panose="02020603050405020304" pitchFamily="18" charset="0"/>
                <a:cs typeface="Times New Roman" panose="02020603050405020304" pitchFamily="18" charset="0"/>
              </a:rPr>
              <a:t>1 – 3 minutit</a:t>
            </a:r>
            <a:r>
              <a:rPr lang="et" sz="1300" dirty="0">
                <a:latin typeface="Times New Roman" panose="02020603050405020304" pitchFamily="18" charset="0"/>
                <a:cs typeface="Times New Roman" panose="02020603050405020304" pitchFamily="18" charset="0"/>
              </a:rPr>
              <a:t>.</a:t>
            </a:r>
            <a:endParaRPr sz="1300" dirty="0">
              <a:latin typeface="Times New Roman" panose="02020603050405020304" pitchFamily="18" charset="0"/>
              <a:cs typeface="Times New Roman" panose="02020603050405020304" pitchFamily="18" charset="0"/>
            </a:endParaRPr>
          </a:p>
          <a:p>
            <a:pPr marL="0" lvl="0" indent="0" algn="l" rtl="0">
              <a:lnSpc>
                <a:spcPct val="95000"/>
              </a:lnSpc>
              <a:spcBef>
                <a:spcPts val="1200"/>
              </a:spcBef>
              <a:spcAft>
                <a:spcPts val="0"/>
              </a:spcAft>
              <a:buSzPts val="770"/>
              <a:buNone/>
            </a:pPr>
            <a:r>
              <a:rPr lang="et" sz="1300" dirty="0">
                <a:latin typeface="Times New Roman" panose="02020603050405020304" pitchFamily="18" charset="0"/>
                <a:cs typeface="Times New Roman" panose="02020603050405020304" pitchFamily="18" charset="0"/>
              </a:rPr>
              <a:t>Esitlusse kuulub </a:t>
            </a:r>
            <a:r>
              <a:rPr lang="et" sz="1300" b="1" dirty="0">
                <a:latin typeface="Times New Roman" panose="02020603050405020304" pitchFamily="18" charset="0"/>
                <a:cs typeface="Times New Roman" panose="02020603050405020304" pitchFamily="18" charset="0"/>
              </a:rPr>
              <a:t>vähemalt 5 – 6 slaidi</a:t>
            </a:r>
            <a:r>
              <a:rPr lang="et" sz="1300" dirty="0">
                <a:latin typeface="Times New Roman" panose="02020603050405020304" pitchFamily="18" charset="0"/>
                <a:cs typeface="Times New Roman" panose="02020603050405020304" pitchFamily="18" charset="0"/>
              </a:rPr>
              <a:t>:</a:t>
            </a:r>
            <a:endParaRPr sz="1300" dirty="0">
              <a:latin typeface="Times New Roman" panose="02020603050405020304" pitchFamily="18" charset="0"/>
              <a:cs typeface="Times New Roman" panose="02020603050405020304" pitchFamily="18" charset="0"/>
            </a:endParaRPr>
          </a:p>
          <a:p>
            <a:pPr marL="457200" lvl="0" indent="-311150" algn="l" rtl="0">
              <a:lnSpc>
                <a:spcPct val="115000"/>
              </a:lnSpc>
              <a:spcBef>
                <a:spcPts val="1200"/>
              </a:spcBef>
              <a:spcAft>
                <a:spcPts val="0"/>
              </a:spcAft>
              <a:buSzPts val="1300"/>
              <a:buChar char="●"/>
            </a:pPr>
            <a:r>
              <a:rPr lang="et" sz="1300" dirty="0">
                <a:latin typeface="Times New Roman" panose="02020603050405020304" pitchFamily="18" charset="0"/>
                <a:cs typeface="Times New Roman" panose="02020603050405020304" pitchFamily="18" charset="0"/>
              </a:rPr>
              <a:t>Esimene on </a:t>
            </a:r>
            <a:r>
              <a:rPr lang="et" sz="1300" b="1" dirty="0">
                <a:latin typeface="Times New Roman" panose="02020603050405020304" pitchFamily="18" charset="0"/>
                <a:cs typeface="Times New Roman" panose="02020603050405020304" pitchFamily="18" charset="0"/>
              </a:rPr>
              <a:t>tiitelslaid</a:t>
            </a:r>
            <a:r>
              <a:rPr lang="et" sz="1300" dirty="0">
                <a:latin typeface="Times New Roman" panose="02020603050405020304" pitchFamily="18" charset="0"/>
                <a:cs typeface="Times New Roman" panose="02020603050405020304" pitchFamily="18" charset="0"/>
              </a:rPr>
              <a:t>. Sinna kirjuta ettekande teema (või esitletava töö pealkiri ja liik, nt loovtöö), enda ees- ja perekonnanimi, </a:t>
            </a:r>
            <a:r>
              <a:rPr lang="et" sz="1300" dirty="0" smtClean="0">
                <a:latin typeface="Times New Roman" panose="02020603050405020304" pitchFamily="18" charset="0"/>
                <a:cs typeface="Times New Roman" panose="02020603050405020304" pitchFamily="18" charset="0"/>
              </a:rPr>
              <a:t>klass, </a:t>
            </a:r>
            <a:r>
              <a:rPr lang="et" sz="1300" dirty="0">
                <a:latin typeface="Times New Roman" panose="02020603050405020304" pitchFamily="18" charset="0"/>
                <a:cs typeface="Times New Roman" panose="02020603050405020304" pitchFamily="18" charset="0"/>
              </a:rPr>
              <a:t>juhendaja ees- ja perekonnanimi ning aastaarv.</a:t>
            </a:r>
            <a:endParaRPr sz="1300" dirty="0">
              <a:latin typeface="Times New Roman" panose="02020603050405020304" pitchFamily="18" charset="0"/>
              <a:cs typeface="Times New Roman" panose="02020603050405020304" pitchFamily="18" charset="0"/>
            </a:endParaRPr>
          </a:p>
          <a:p>
            <a:pPr marL="457200" lvl="0" indent="-311150" algn="l" rtl="0">
              <a:lnSpc>
                <a:spcPct val="115000"/>
              </a:lnSpc>
              <a:spcBef>
                <a:spcPts val="0"/>
              </a:spcBef>
              <a:spcAft>
                <a:spcPts val="0"/>
              </a:spcAft>
              <a:buSzPts val="1300"/>
              <a:buChar char="●"/>
            </a:pPr>
            <a:r>
              <a:rPr lang="et" sz="1300" dirty="0">
                <a:latin typeface="Times New Roman" panose="02020603050405020304" pitchFamily="18" charset="0"/>
                <a:cs typeface="Times New Roman" panose="02020603050405020304" pitchFamily="18" charset="0"/>
              </a:rPr>
              <a:t>Teine on </a:t>
            </a:r>
            <a:r>
              <a:rPr lang="et" sz="1300" b="1" dirty="0">
                <a:latin typeface="Times New Roman" panose="02020603050405020304" pitchFamily="18" charset="0"/>
                <a:cs typeface="Times New Roman" panose="02020603050405020304" pitchFamily="18" charset="0"/>
              </a:rPr>
              <a:t>sissejuhatav slaid</a:t>
            </a:r>
            <a:r>
              <a:rPr lang="et" sz="1300" dirty="0">
                <a:latin typeface="Times New Roman" panose="02020603050405020304" pitchFamily="18" charset="0"/>
                <a:cs typeface="Times New Roman" panose="02020603050405020304" pitchFamily="18" charset="0"/>
              </a:rPr>
              <a:t>. Tutvusta siin töö teemat, teemavaliku </a:t>
            </a:r>
            <a:r>
              <a:rPr lang="et" sz="1300" dirty="0" smtClean="0">
                <a:latin typeface="Times New Roman" panose="02020603050405020304" pitchFamily="18" charset="0"/>
                <a:cs typeface="Times New Roman" panose="02020603050405020304" pitchFamily="18" charset="0"/>
              </a:rPr>
              <a:t>põhjuseid </a:t>
            </a:r>
            <a:r>
              <a:rPr lang="et" sz="1300" dirty="0">
                <a:latin typeface="Times New Roman" panose="02020603050405020304" pitchFamily="18" charset="0"/>
                <a:cs typeface="Times New Roman" panose="02020603050405020304" pitchFamily="18" charset="0"/>
              </a:rPr>
              <a:t>ja eesmärki.</a:t>
            </a:r>
            <a:endParaRPr sz="1300" dirty="0">
              <a:latin typeface="Times New Roman" panose="02020603050405020304" pitchFamily="18" charset="0"/>
              <a:cs typeface="Times New Roman" panose="02020603050405020304" pitchFamily="18" charset="0"/>
            </a:endParaRPr>
          </a:p>
          <a:p>
            <a:pPr marL="457200" lvl="0" indent="-311150" algn="l" rtl="0">
              <a:lnSpc>
                <a:spcPct val="115000"/>
              </a:lnSpc>
              <a:spcBef>
                <a:spcPts val="0"/>
              </a:spcBef>
              <a:spcAft>
                <a:spcPts val="0"/>
              </a:spcAft>
              <a:buSzPts val="1300"/>
              <a:buChar char="●"/>
            </a:pPr>
            <a:r>
              <a:rPr lang="et" sz="1300" dirty="0">
                <a:latin typeface="Times New Roman" panose="02020603050405020304" pitchFamily="18" charset="0"/>
                <a:cs typeface="Times New Roman" panose="02020603050405020304" pitchFamily="18" charset="0"/>
              </a:rPr>
              <a:t>Järgnevatel </a:t>
            </a:r>
            <a:r>
              <a:rPr lang="et" sz="1300" b="1" dirty="0">
                <a:latin typeface="Times New Roman" panose="02020603050405020304" pitchFamily="18" charset="0"/>
                <a:cs typeface="Times New Roman" panose="02020603050405020304" pitchFamily="18" charset="0"/>
              </a:rPr>
              <a:t>sisuslaididel</a:t>
            </a:r>
            <a:r>
              <a:rPr lang="et" sz="1300" dirty="0">
                <a:latin typeface="Times New Roman" panose="02020603050405020304" pitchFamily="18" charset="0"/>
                <a:cs typeface="Times New Roman" panose="02020603050405020304" pitchFamily="18" charset="0"/>
              </a:rPr>
              <a:t> too lühidalt esile kõige olulisem info. Vajadusel jaota slaidid alateemadeks nii, et igal slaidil oleks maksimaalselt 6 - 8 punkti, rida või märksõna.</a:t>
            </a:r>
            <a:endParaRPr sz="1300" dirty="0">
              <a:latin typeface="Times New Roman" panose="02020603050405020304" pitchFamily="18" charset="0"/>
              <a:cs typeface="Times New Roman" panose="02020603050405020304" pitchFamily="18" charset="0"/>
            </a:endParaRPr>
          </a:p>
          <a:p>
            <a:pPr marL="457200" lvl="0" indent="-311150" algn="l" rtl="0">
              <a:lnSpc>
                <a:spcPct val="115000"/>
              </a:lnSpc>
              <a:spcBef>
                <a:spcPts val="0"/>
              </a:spcBef>
              <a:spcAft>
                <a:spcPts val="0"/>
              </a:spcAft>
              <a:buSzPts val="1300"/>
              <a:buChar char="●"/>
            </a:pPr>
            <a:r>
              <a:rPr lang="et" sz="1300" b="1" dirty="0">
                <a:latin typeface="Times New Roman" panose="02020603050405020304" pitchFamily="18" charset="0"/>
                <a:cs typeface="Times New Roman" panose="02020603050405020304" pitchFamily="18" charset="0"/>
              </a:rPr>
              <a:t>Kokkuvõtval slaidil </a:t>
            </a:r>
            <a:r>
              <a:rPr lang="et" sz="1300" dirty="0">
                <a:latin typeface="Times New Roman" panose="02020603050405020304" pitchFamily="18" charset="0"/>
                <a:cs typeface="Times New Roman" panose="02020603050405020304" pitchFamily="18" charset="0"/>
              </a:rPr>
              <a:t>võta esitlus kokku. Siin tutvusta tulemusi, järeldusi ja anna tehtud tööle hinnang (selgita, kas saavutasid seatud eesmärgi).</a:t>
            </a:r>
            <a:endParaRPr sz="1300" dirty="0">
              <a:latin typeface="Times New Roman" panose="02020603050405020304" pitchFamily="18" charset="0"/>
              <a:cs typeface="Times New Roman" panose="02020603050405020304" pitchFamily="18" charset="0"/>
            </a:endParaRPr>
          </a:p>
          <a:p>
            <a:pPr marL="457200" lvl="0" indent="-311150" algn="l" rtl="0">
              <a:lnSpc>
                <a:spcPct val="115000"/>
              </a:lnSpc>
              <a:spcBef>
                <a:spcPts val="0"/>
              </a:spcBef>
              <a:spcAft>
                <a:spcPts val="0"/>
              </a:spcAft>
              <a:buSzPts val="1300"/>
              <a:buChar char="●"/>
            </a:pPr>
            <a:r>
              <a:rPr lang="et" sz="1300" dirty="0">
                <a:latin typeface="Times New Roman" panose="02020603050405020304" pitchFamily="18" charset="0"/>
                <a:cs typeface="Times New Roman" panose="02020603050405020304" pitchFamily="18" charset="0"/>
              </a:rPr>
              <a:t>Eelviimane slaid on </a:t>
            </a:r>
            <a:r>
              <a:rPr lang="et" sz="1300" b="1" dirty="0">
                <a:latin typeface="Times New Roman" panose="02020603050405020304" pitchFamily="18" charset="0"/>
                <a:cs typeface="Times New Roman" panose="02020603050405020304" pitchFamily="18" charset="0"/>
              </a:rPr>
              <a:t>kasutatud allikate</a:t>
            </a:r>
            <a:r>
              <a:rPr lang="et" sz="1300" dirty="0">
                <a:latin typeface="Times New Roman" panose="02020603050405020304" pitchFamily="18" charset="0"/>
                <a:cs typeface="Times New Roman" panose="02020603050405020304" pitchFamily="18" charset="0"/>
              </a:rPr>
              <a:t> jaoks. Siia pane kirja raamatute, interneti lehekülgede jms nimetused, mida kasutasid enda töö tegemisel. Interneti lehekülgede puhul märgi ka kasutamise kuupäev.</a:t>
            </a:r>
            <a:endParaRPr sz="1300" dirty="0">
              <a:latin typeface="Times New Roman" panose="02020603050405020304" pitchFamily="18" charset="0"/>
              <a:cs typeface="Times New Roman" panose="02020603050405020304" pitchFamily="18" charset="0"/>
            </a:endParaRPr>
          </a:p>
          <a:p>
            <a:pPr marL="457200" lvl="0" indent="-311150" algn="l" rtl="0">
              <a:lnSpc>
                <a:spcPct val="115000"/>
              </a:lnSpc>
              <a:spcBef>
                <a:spcPts val="0"/>
              </a:spcBef>
              <a:spcAft>
                <a:spcPts val="0"/>
              </a:spcAft>
              <a:buSzPts val="1300"/>
              <a:buChar char="●"/>
            </a:pPr>
            <a:r>
              <a:rPr lang="et" sz="1300" dirty="0">
                <a:latin typeface="Times New Roman" panose="02020603050405020304" pitchFamily="18" charset="0"/>
                <a:cs typeface="Times New Roman" panose="02020603050405020304" pitchFamily="18" charset="0"/>
              </a:rPr>
              <a:t>Viimane slaid on mõeldud </a:t>
            </a:r>
            <a:r>
              <a:rPr lang="et" sz="1300" b="1" dirty="0">
                <a:latin typeface="Times New Roman" panose="02020603050405020304" pitchFamily="18" charset="0"/>
                <a:cs typeface="Times New Roman" panose="02020603050405020304" pitchFamily="18" charset="0"/>
              </a:rPr>
              <a:t>tänusõnade </a:t>
            </a:r>
            <a:r>
              <a:rPr lang="et" sz="1300" dirty="0">
                <a:latin typeface="Times New Roman" panose="02020603050405020304" pitchFamily="18" charset="0"/>
                <a:cs typeface="Times New Roman" panose="02020603050405020304" pitchFamily="18" charset="0"/>
              </a:rPr>
              <a:t>ja publiku küsimuste vastamise jaoks, näiteks „Tänan kuulamast!".</a:t>
            </a:r>
            <a:endParaRPr sz="13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t">
                <a:latin typeface="Times New Roman" panose="02020603050405020304" pitchFamily="18" charset="0"/>
                <a:cs typeface="Times New Roman" panose="02020603050405020304" pitchFamily="18" charset="0"/>
              </a:rPr>
              <a:t>Kasulikud nõuanded slaidide kujundamisel</a:t>
            </a:r>
            <a:endParaRPr>
              <a:latin typeface="Times New Roman" panose="02020603050405020304" pitchFamily="18" charset="0"/>
              <a:cs typeface="Times New Roman" panose="02020603050405020304" pitchFamily="18" charset="0"/>
            </a:endParaRPr>
          </a:p>
        </p:txBody>
      </p:sp>
      <p:sp>
        <p:nvSpPr>
          <p:cNvPr id="87" name="Google Shape;87;p17"/>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lnSpcReduction="10000"/>
          </a:bodyPr>
          <a:lstStyle/>
          <a:p>
            <a:pPr marL="457200" lvl="0" indent="-311150" algn="l" rtl="0">
              <a:lnSpc>
                <a:spcPct val="150000"/>
              </a:lnSpc>
              <a:spcBef>
                <a:spcPts val="0"/>
              </a:spcBef>
              <a:spcAft>
                <a:spcPts val="0"/>
              </a:spcAft>
              <a:buSzPts val="1300"/>
              <a:buChar char="●"/>
            </a:pPr>
            <a:r>
              <a:rPr lang="et" sz="1300" dirty="0">
                <a:latin typeface="Times New Roman" panose="02020603050405020304" pitchFamily="18" charset="0"/>
                <a:cs typeface="Times New Roman" panose="02020603050405020304" pitchFamily="18" charset="0"/>
              </a:rPr>
              <a:t>Slaidid olgu ühes stiilis. Kasuta slaididel läbivalt sama tausta, kirjatüüpi ja kujundust. Ainsana võib teistest erineda tiitelslaid. Slaidide ilmumise viis </a:t>
            </a:r>
            <a:r>
              <a:rPr lang="et" sz="1300" dirty="0" smtClean="0">
                <a:latin typeface="Times New Roman" panose="02020603050405020304" pitchFamily="18" charset="0"/>
                <a:cs typeface="Times New Roman" panose="02020603050405020304" pitchFamily="18" charset="0"/>
              </a:rPr>
              <a:t>peaks </a:t>
            </a:r>
            <a:r>
              <a:rPr lang="et" sz="1300" dirty="0">
                <a:latin typeface="Times New Roman" panose="02020603050405020304" pitchFamily="18" charset="0"/>
                <a:cs typeface="Times New Roman" panose="02020603050405020304" pitchFamily="18" charset="0"/>
              </a:rPr>
              <a:t>olema samuti ühtmoodi.</a:t>
            </a:r>
            <a:endParaRPr sz="1300" dirty="0">
              <a:latin typeface="Times New Roman" panose="02020603050405020304" pitchFamily="18" charset="0"/>
              <a:cs typeface="Times New Roman" panose="02020603050405020304" pitchFamily="18" charset="0"/>
            </a:endParaRPr>
          </a:p>
          <a:p>
            <a:pPr marL="457200" lvl="0" indent="-311150" algn="l" rtl="0">
              <a:lnSpc>
                <a:spcPct val="150000"/>
              </a:lnSpc>
              <a:spcBef>
                <a:spcPts val="0"/>
              </a:spcBef>
              <a:spcAft>
                <a:spcPts val="0"/>
              </a:spcAft>
              <a:buSzPts val="1300"/>
              <a:buChar char="●"/>
            </a:pPr>
            <a:r>
              <a:rPr lang="et" sz="1300" dirty="0">
                <a:latin typeface="Times New Roman" panose="02020603050405020304" pitchFamily="18" charset="0"/>
                <a:cs typeface="Times New Roman" panose="02020603050405020304" pitchFamily="18" charset="0"/>
              </a:rPr>
              <a:t>Kasuta pikkade lausete asemel </a:t>
            </a:r>
            <a:r>
              <a:rPr lang="et" sz="1300" b="1" dirty="0" smtClean="0">
                <a:latin typeface="Times New Roman" panose="02020603050405020304" pitchFamily="18" charset="0"/>
                <a:cs typeface="Times New Roman" panose="02020603050405020304" pitchFamily="18" charset="0"/>
              </a:rPr>
              <a:t>märksõnu</a:t>
            </a:r>
            <a:r>
              <a:rPr lang="et" sz="1300" dirty="0">
                <a:latin typeface="Times New Roman" panose="02020603050405020304" pitchFamily="18" charset="0"/>
                <a:cs typeface="Times New Roman" panose="02020603050405020304" pitchFamily="18" charset="0"/>
              </a:rPr>
              <a:t>. Samas jälgi, et kuulaja-vaataja kõigest aru saaks. Publik peab slaididel olevaid märksõnu mõistma ka ilma sinu selgitava tekstita.</a:t>
            </a:r>
            <a:endParaRPr sz="1300" dirty="0">
              <a:latin typeface="Times New Roman" panose="02020603050405020304" pitchFamily="18" charset="0"/>
              <a:cs typeface="Times New Roman" panose="02020603050405020304" pitchFamily="18" charset="0"/>
            </a:endParaRPr>
          </a:p>
          <a:p>
            <a:pPr marL="457200" lvl="0" indent="-311150" algn="l" rtl="0">
              <a:lnSpc>
                <a:spcPct val="150000"/>
              </a:lnSpc>
              <a:spcBef>
                <a:spcPts val="0"/>
              </a:spcBef>
              <a:spcAft>
                <a:spcPts val="0"/>
              </a:spcAft>
              <a:buSzPts val="1300"/>
              <a:buChar char="●"/>
            </a:pPr>
            <a:r>
              <a:rPr lang="et" sz="1300" dirty="0">
                <a:latin typeface="Times New Roman" panose="02020603050405020304" pitchFamily="18" charset="0"/>
                <a:cs typeface="Times New Roman" panose="02020603050405020304" pitchFamily="18" charset="0"/>
              </a:rPr>
              <a:t>Slaidile mahub 6 - 8 rida, punkti või märksõna. Kui ühe alateema kohta tekib rohkem, kui 6 - 8 rida, punkti või märksõna, tee selle alateema tutvustamiseks kaks või rohkem slaidi.</a:t>
            </a:r>
            <a:endParaRPr sz="1300" dirty="0">
              <a:latin typeface="Times New Roman" panose="02020603050405020304" pitchFamily="18" charset="0"/>
              <a:cs typeface="Times New Roman" panose="02020603050405020304" pitchFamily="18" charset="0"/>
            </a:endParaRPr>
          </a:p>
          <a:p>
            <a:pPr marL="457200" lvl="0" indent="-311150" algn="l" rtl="0">
              <a:lnSpc>
                <a:spcPct val="150000"/>
              </a:lnSpc>
              <a:spcBef>
                <a:spcPts val="0"/>
              </a:spcBef>
              <a:spcAft>
                <a:spcPts val="0"/>
              </a:spcAft>
              <a:buSzPts val="1300"/>
              <a:buChar char="●"/>
            </a:pPr>
            <a:r>
              <a:rPr lang="et" sz="1300" dirty="0">
                <a:latin typeface="Times New Roman" panose="02020603050405020304" pitchFamily="18" charset="0"/>
                <a:cs typeface="Times New Roman" panose="02020603050405020304" pitchFamily="18" charset="0"/>
              </a:rPr>
              <a:t>Kasuta neutraalset tausta ja selget kirjatüüpi. Tume kiri heledal taustal on silmale söbralikum kui hele kiri tumedal taustal. Suurtähti kasuta ainult olulise rõhutamiseks, tavaline </a:t>
            </a:r>
            <a:r>
              <a:rPr lang="et" sz="1300" dirty="0" smtClean="0">
                <a:latin typeface="Times New Roman" panose="02020603050405020304" pitchFamily="18" charset="0"/>
                <a:cs typeface="Times New Roman" panose="02020603050405020304" pitchFamily="18" charset="0"/>
              </a:rPr>
              <a:t>tekst </a:t>
            </a:r>
            <a:r>
              <a:rPr lang="et" sz="1300" dirty="0">
                <a:latin typeface="Times New Roman" panose="02020603050405020304" pitchFamily="18" charset="0"/>
                <a:cs typeface="Times New Roman" panose="02020603050405020304" pitchFamily="18" charset="0"/>
              </a:rPr>
              <a:t>olgu väiketähtedes.</a:t>
            </a:r>
            <a:endParaRPr sz="1300" dirty="0">
              <a:latin typeface="Times New Roman" panose="02020603050405020304" pitchFamily="18" charset="0"/>
              <a:cs typeface="Times New Roman" panose="02020603050405020304" pitchFamily="18" charset="0"/>
            </a:endParaRPr>
          </a:p>
          <a:p>
            <a:pPr marL="457200" lvl="0" indent="-311150" algn="l" rtl="0">
              <a:lnSpc>
                <a:spcPct val="150000"/>
              </a:lnSpc>
              <a:spcBef>
                <a:spcPts val="0"/>
              </a:spcBef>
              <a:spcAft>
                <a:spcPts val="0"/>
              </a:spcAft>
              <a:buSzPts val="1300"/>
              <a:buChar char="●"/>
            </a:pPr>
            <a:r>
              <a:rPr lang="et" sz="1300" dirty="0">
                <a:latin typeface="Times New Roman" panose="02020603050405020304" pitchFamily="18" charset="0"/>
                <a:cs typeface="Times New Roman" panose="02020603050405020304" pitchFamily="18" charset="0"/>
              </a:rPr>
              <a:t>Teksti suurus olgu pealkirjadel 40 - 44, tekstil 26 - 32 punkti. Teksti nähtavust kontrolli kuvarist nelja-viie meetri kauguselt. Kui teksti on sealt raske lugeda, muuda seda suuremaks.</a:t>
            </a:r>
            <a:endParaRPr sz="1300" dirty="0">
              <a:latin typeface="Times New Roman" panose="02020603050405020304" pitchFamily="18" charset="0"/>
              <a:cs typeface="Times New Roman" panose="02020603050405020304" pitchFamily="18" charset="0"/>
            </a:endParaRPr>
          </a:p>
          <a:p>
            <a:pPr marL="457200" lvl="0" indent="-311150" algn="l" rtl="0">
              <a:lnSpc>
                <a:spcPct val="150000"/>
              </a:lnSpc>
              <a:spcBef>
                <a:spcPts val="0"/>
              </a:spcBef>
              <a:spcAft>
                <a:spcPts val="0"/>
              </a:spcAft>
              <a:buSzPts val="1300"/>
              <a:buChar char="●"/>
            </a:pPr>
            <a:r>
              <a:rPr lang="et" sz="1300" dirty="0">
                <a:latin typeface="Times New Roman" panose="02020603050405020304" pitchFamily="18" charset="0"/>
                <a:cs typeface="Times New Roman" panose="02020603050405020304" pitchFamily="18" charset="0"/>
              </a:rPr>
              <a:t>Pildid peavad olema seotud ettekande sisuga.</a:t>
            </a:r>
            <a:endParaRPr sz="13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t">
                <a:latin typeface="Times New Roman" panose="02020603050405020304" pitchFamily="18" charset="0"/>
                <a:cs typeface="Times New Roman" panose="02020603050405020304" pitchFamily="18" charset="0"/>
              </a:rPr>
              <a:t>Levinumad vead (1)</a:t>
            </a:r>
            <a:endParaRPr>
              <a:latin typeface="Times New Roman" panose="02020603050405020304" pitchFamily="18" charset="0"/>
              <a:cs typeface="Times New Roman" panose="02020603050405020304" pitchFamily="18" charset="0"/>
            </a:endParaRPr>
          </a:p>
        </p:txBody>
      </p:sp>
      <p:sp>
        <p:nvSpPr>
          <p:cNvPr id="93" name="Google Shape;93;p18"/>
          <p:cNvSpPr txBox="1">
            <a:spLocks noGrp="1"/>
          </p:cNvSpPr>
          <p:nvPr>
            <p:ph type="body" idx="1"/>
          </p:nvPr>
        </p:nvSpPr>
        <p:spPr>
          <a:xfrm>
            <a:off x="311700" y="1225225"/>
            <a:ext cx="8520600" cy="379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sz="1300" dirty="0">
                <a:latin typeface="Times New Roman" panose="02020603050405020304" pitchFamily="18" charset="0"/>
                <a:cs typeface="Times New Roman" panose="02020603050405020304" pitchFamily="18" charset="0"/>
              </a:rPr>
              <a:t>Siin on näited vigadest, mida tehakse slaidide kujundamisel ja ettekande ajal. Loe see peatükk hoolega läbi, et oskaksid neid vigu vältida.</a:t>
            </a:r>
            <a:endParaRPr sz="1300" dirty="0">
              <a:latin typeface="Times New Roman" panose="02020603050405020304" pitchFamily="18" charset="0"/>
              <a:cs typeface="Times New Roman" panose="02020603050405020304" pitchFamily="18" charset="0"/>
            </a:endParaRPr>
          </a:p>
          <a:p>
            <a:pPr marL="457200" lvl="0" indent="-311150" algn="l" rtl="0">
              <a:lnSpc>
                <a:spcPct val="115000"/>
              </a:lnSpc>
              <a:spcBef>
                <a:spcPts val="1200"/>
              </a:spcBef>
              <a:spcAft>
                <a:spcPts val="0"/>
              </a:spcAft>
              <a:buSzPts val="1300"/>
              <a:buChar char="●"/>
            </a:pPr>
            <a:r>
              <a:rPr lang="et" sz="1300" dirty="0">
                <a:latin typeface="Times New Roman" panose="02020603050405020304" pitchFamily="18" charset="0"/>
                <a:cs typeface="Times New Roman" panose="02020603050405020304" pitchFamily="18" charset="0"/>
              </a:rPr>
              <a:t>Pikad ja keerulised laused, pikk tekst märksõnade asemel. Slaidile on kopeeritud ettekande sonasônalisest tekstist pikk lõik. Et see ära mahuks, on vähendatud tähesuurust. Tulemuseks on, et kuulaja peab teksti nägemiseks silmi pingutama. Pikki lauseid ei jõuta ettekande kuulamise ajal slaidilt lõpuni lugeda.</a:t>
            </a:r>
            <a:endParaRPr sz="1300" dirty="0">
              <a:latin typeface="Times New Roman" panose="02020603050405020304" pitchFamily="18" charset="0"/>
              <a:cs typeface="Times New Roman" panose="02020603050405020304" pitchFamily="18" charset="0"/>
            </a:endParaRPr>
          </a:p>
          <a:p>
            <a:pPr marL="457200" lvl="0" indent="-311150" algn="l" rtl="0">
              <a:lnSpc>
                <a:spcPct val="115000"/>
              </a:lnSpc>
              <a:spcBef>
                <a:spcPts val="0"/>
              </a:spcBef>
              <a:spcAft>
                <a:spcPts val="0"/>
              </a:spcAft>
              <a:buSzPts val="1300"/>
              <a:buChar char="●"/>
            </a:pPr>
            <a:r>
              <a:rPr lang="et" sz="1300" dirty="0">
                <a:latin typeface="Times New Roman" panose="02020603050405020304" pitchFamily="18" charset="0"/>
                <a:cs typeface="Times New Roman" panose="02020603050405020304" pitchFamily="18" charset="0"/>
              </a:rPr>
              <a:t>Eredad värvid, teemavälised pildid. Erksad värvid on silmale valusad. Must punasel, sinine kollasel, roheline roosal võivad pilku püüda, kuid selliseid slaide on raske jälgida. Teemaga sobimatud pildid juhivad publiku tähelepanu kõrvale.</a:t>
            </a:r>
            <a:endParaRPr sz="1300" dirty="0">
              <a:latin typeface="Times New Roman" panose="02020603050405020304" pitchFamily="18" charset="0"/>
              <a:cs typeface="Times New Roman" panose="02020603050405020304" pitchFamily="18" charset="0"/>
            </a:endParaRPr>
          </a:p>
          <a:p>
            <a:pPr marL="457200" lvl="0" indent="-311150" algn="l" rtl="0">
              <a:lnSpc>
                <a:spcPct val="115000"/>
              </a:lnSpc>
              <a:spcBef>
                <a:spcPts val="0"/>
              </a:spcBef>
              <a:spcAft>
                <a:spcPts val="0"/>
              </a:spcAft>
              <a:buSzPts val="1300"/>
              <a:buChar char="●"/>
            </a:pPr>
            <a:r>
              <a:rPr lang="et" sz="1300" dirty="0">
                <a:latin typeface="Times New Roman" panose="02020603050405020304" pitchFamily="18" charset="0"/>
                <a:cs typeface="Times New Roman" panose="02020603050405020304" pitchFamily="18" charset="0"/>
              </a:rPr>
              <a:t>Nähtamatu tekst. Ära kasuta tumedat kiria tumedal </a:t>
            </a:r>
            <a:r>
              <a:rPr lang="et" sz="1300" dirty="0" smtClean="0">
                <a:latin typeface="Times New Roman" panose="02020603050405020304" pitchFamily="18" charset="0"/>
                <a:cs typeface="Times New Roman" panose="02020603050405020304" pitchFamily="18" charset="0"/>
              </a:rPr>
              <a:t>või </a:t>
            </a:r>
            <a:r>
              <a:rPr lang="et" sz="1300" dirty="0">
                <a:latin typeface="Times New Roman" panose="02020603050405020304" pitchFamily="18" charset="0"/>
                <a:cs typeface="Times New Roman" panose="02020603050405020304" pitchFamily="18" charset="0"/>
              </a:rPr>
              <a:t>heledat heledal taustal (nt must tekst tumesinisel, kollane tekst valgel). Kirjule taustale paigutatud teksti on samuti rake jälgida.</a:t>
            </a:r>
            <a:endParaRPr sz="1300" dirty="0">
              <a:latin typeface="Times New Roman" panose="02020603050405020304" pitchFamily="18" charset="0"/>
              <a:cs typeface="Times New Roman" panose="02020603050405020304" pitchFamily="18" charset="0"/>
            </a:endParaRPr>
          </a:p>
          <a:p>
            <a:pPr marL="457200" lvl="0" indent="-311150" algn="l" rtl="0">
              <a:lnSpc>
                <a:spcPct val="115000"/>
              </a:lnSpc>
              <a:spcBef>
                <a:spcPts val="0"/>
              </a:spcBef>
              <a:spcAft>
                <a:spcPts val="0"/>
              </a:spcAft>
              <a:buSzPts val="1300"/>
              <a:buChar char="●"/>
            </a:pPr>
            <a:r>
              <a:rPr lang="et" sz="1300" dirty="0">
                <a:latin typeface="Times New Roman" panose="02020603050405020304" pitchFamily="18" charset="0"/>
                <a:cs typeface="Times New Roman" panose="02020603050405020304" pitchFamily="18" charset="0"/>
              </a:rPr>
              <a:t>Tabelite ja jooniste selgitamata jätmine. Ei tohi eeldada, et teised mõistavad sinu tabelit </a:t>
            </a:r>
            <a:r>
              <a:rPr lang="et" sz="1300" dirty="0" smtClean="0">
                <a:latin typeface="Times New Roman" panose="02020603050405020304" pitchFamily="18" charset="0"/>
                <a:cs typeface="Times New Roman" panose="02020603050405020304" pitchFamily="18" charset="0"/>
              </a:rPr>
              <a:t>või </a:t>
            </a:r>
            <a:r>
              <a:rPr lang="et" sz="1300" dirty="0">
                <a:latin typeface="Times New Roman" panose="02020603050405020304" pitchFamily="18" charset="0"/>
                <a:cs typeface="Times New Roman" panose="02020603050405020304" pitchFamily="18" charset="0"/>
              </a:rPr>
              <a:t>joonist </a:t>
            </a:r>
            <a:r>
              <a:rPr lang="et" sz="1300" dirty="0" smtClean="0">
                <a:latin typeface="Times New Roman" panose="02020603050405020304" pitchFamily="18" charset="0"/>
                <a:cs typeface="Times New Roman" panose="02020603050405020304" pitchFamily="18" charset="0"/>
              </a:rPr>
              <a:t>täpselt </a:t>
            </a:r>
            <a:r>
              <a:rPr lang="et" sz="1300" dirty="0">
                <a:latin typeface="Times New Roman" panose="02020603050405020304" pitchFamily="18" charset="0"/>
                <a:cs typeface="Times New Roman" panose="02020603050405020304" pitchFamily="18" charset="0"/>
              </a:rPr>
              <a:t>nii nagu sa ise. Alati tuleb suuliselt selgitada.</a:t>
            </a:r>
            <a:endParaRPr sz="13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t">
                <a:latin typeface="Times New Roman" panose="02020603050405020304" pitchFamily="18" charset="0"/>
                <a:cs typeface="Times New Roman" panose="02020603050405020304" pitchFamily="18" charset="0"/>
              </a:rPr>
              <a:t>Levinumad vead (2)</a:t>
            </a:r>
            <a:endParaRPr>
              <a:latin typeface="Times New Roman" panose="02020603050405020304" pitchFamily="18" charset="0"/>
              <a:cs typeface="Times New Roman" panose="02020603050405020304" pitchFamily="18" charset="0"/>
            </a:endParaRPr>
          </a:p>
        </p:txBody>
      </p:sp>
      <p:sp>
        <p:nvSpPr>
          <p:cNvPr id="99" name="Google Shape;99;p19"/>
          <p:cNvSpPr txBox="1">
            <a:spLocks noGrp="1"/>
          </p:cNvSpPr>
          <p:nvPr>
            <p:ph type="body" idx="1"/>
          </p:nvPr>
        </p:nvSpPr>
        <p:spPr>
          <a:xfrm>
            <a:off x="311700" y="1225225"/>
            <a:ext cx="8520600" cy="3791100"/>
          </a:xfrm>
          <a:prstGeom prst="rect">
            <a:avLst/>
          </a:prstGeom>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SzPts val="1300"/>
              <a:buChar char="●"/>
            </a:pPr>
            <a:r>
              <a:rPr lang="et" sz="1300" dirty="0">
                <a:latin typeface="Times New Roman" panose="02020603050405020304" pitchFamily="18" charset="0"/>
                <a:cs typeface="Times New Roman" panose="02020603050405020304" pitchFamily="18" charset="0"/>
              </a:rPr>
              <a:t>Slaidil üks jutt, kõnes teine. On esinejaid, kes panevad slaidile kirja selle, mida nad rääkida ei jõua. Näiteks samal ajal, kui räägitakse pruunkaru toitumisest, on slaidil tekst jääkaru kohta. Kuigi esineja võib arvata, et pakub nii rohkem infot, on publik segaduses: sest nad ei tea, kas kuulata esinejat või lugeda slaide.</a:t>
            </a:r>
            <a:endParaRPr sz="1300" dirty="0">
              <a:latin typeface="Times New Roman" panose="02020603050405020304" pitchFamily="18" charset="0"/>
              <a:cs typeface="Times New Roman" panose="02020603050405020304" pitchFamily="18" charset="0"/>
            </a:endParaRPr>
          </a:p>
          <a:p>
            <a:pPr marL="457200" lvl="0" indent="-311150" algn="l" rtl="0">
              <a:lnSpc>
                <a:spcPct val="115000"/>
              </a:lnSpc>
              <a:spcBef>
                <a:spcPts val="0"/>
              </a:spcBef>
              <a:spcAft>
                <a:spcPts val="0"/>
              </a:spcAft>
              <a:buSzPts val="1300"/>
              <a:buChar char="●"/>
            </a:pPr>
            <a:r>
              <a:rPr lang="et" sz="1300" dirty="0">
                <a:latin typeface="Times New Roman" panose="02020603050405020304" pitchFamily="18" charset="0"/>
                <a:cs typeface="Times New Roman" panose="02020603050405020304" pitchFamily="18" charset="0"/>
              </a:rPr>
              <a:t>Esinemise ajal slaidi jälgimine. Kui sa pole endas kindel ja proovid ekraanilt maha lugeda, võib juhtuda, et keerad esinemise ajal kuulajatele selja. See pole hea. Slaide saab küll kasutada märkmete asemel, </a:t>
            </a:r>
            <a:r>
              <a:rPr lang="et" sz="1300" dirty="0" smtClean="0">
                <a:latin typeface="Times New Roman" panose="02020603050405020304" pitchFamily="18" charset="0"/>
                <a:cs typeface="Times New Roman" panose="02020603050405020304" pitchFamily="18" charset="0"/>
              </a:rPr>
              <a:t>kuid </a:t>
            </a:r>
            <a:r>
              <a:rPr lang="et" sz="1300" dirty="0">
                <a:latin typeface="Times New Roman" panose="02020603050405020304" pitchFamily="18" charset="0"/>
                <a:cs typeface="Times New Roman" panose="02020603050405020304" pitchFamily="18" charset="0"/>
              </a:rPr>
              <a:t>sel juhul vaata neid vilksamisi. Kui sul on tarvis slaidi jälgida, tee seda parem arvutiekraanilt, mobiilist või paberilt. Nii jääd nãoga kuulajate poole.</a:t>
            </a:r>
            <a:endParaRPr sz="1300" dirty="0">
              <a:latin typeface="Times New Roman" panose="02020603050405020304" pitchFamily="18" charset="0"/>
              <a:cs typeface="Times New Roman" panose="02020603050405020304" pitchFamily="18" charset="0"/>
            </a:endParaRPr>
          </a:p>
          <a:p>
            <a:pPr marL="457200" lvl="0" indent="-311150" algn="l" rtl="0">
              <a:lnSpc>
                <a:spcPct val="115000"/>
              </a:lnSpc>
              <a:spcBef>
                <a:spcPts val="0"/>
              </a:spcBef>
              <a:spcAft>
                <a:spcPts val="0"/>
              </a:spcAft>
              <a:buSzPts val="1300"/>
              <a:buChar char="●"/>
            </a:pPr>
            <a:r>
              <a:rPr lang="et" sz="1300" dirty="0">
                <a:latin typeface="Times New Roman" panose="02020603050405020304" pitchFamily="18" charset="0"/>
                <a:cs typeface="Times New Roman" panose="02020603050405020304" pitchFamily="18" charset="0"/>
              </a:rPr>
              <a:t>Slaidi teksti mahalugemisega piirdumine. Kuulajatel on silmad ja nad näevad ise ka, mis slaidil kirjas on. Ettekande põhitekst pead esitama sina, slaid toetab ainult märksõnade ja piltidega.</a:t>
            </a:r>
            <a:endParaRPr sz="1300" dirty="0">
              <a:latin typeface="Times New Roman" panose="02020603050405020304" pitchFamily="18" charset="0"/>
              <a:cs typeface="Times New Roman" panose="02020603050405020304" pitchFamily="18" charset="0"/>
            </a:endParaRPr>
          </a:p>
          <a:p>
            <a:pPr marL="457200" lvl="0" indent="-311150" algn="l" rtl="0">
              <a:lnSpc>
                <a:spcPct val="115000"/>
              </a:lnSpc>
              <a:spcBef>
                <a:spcPts val="0"/>
              </a:spcBef>
              <a:spcAft>
                <a:spcPts val="0"/>
              </a:spcAft>
              <a:buSzPts val="1300"/>
              <a:buChar char="●"/>
            </a:pPr>
            <a:r>
              <a:rPr lang="et" sz="1300" dirty="0">
                <a:latin typeface="Times New Roman" panose="02020603050405020304" pitchFamily="18" charset="0"/>
                <a:cs typeface="Times New Roman" panose="02020603050405020304" pitchFamily="18" charset="0"/>
              </a:rPr>
              <a:t>Ettekande uputamine slaididesse. Sobivaim slaidide arv on üks iga paari-kolme minuti kohta. 20 minuti sisse mahub seega kümmekond slaidi. Kui neid on rohkem, ei jõua publik süveneda ja hakkad ka ise liigselt kiirustama.</a:t>
            </a:r>
            <a:endParaRPr sz="13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t">
                <a:latin typeface="Times New Roman" panose="02020603050405020304" pitchFamily="18" charset="0"/>
                <a:cs typeface="Times New Roman" panose="02020603050405020304" pitchFamily="18" charset="0"/>
              </a:rPr>
              <a:t>Slaidide ülevaatamine</a:t>
            </a:r>
            <a:endParaRPr>
              <a:latin typeface="Times New Roman" panose="02020603050405020304" pitchFamily="18" charset="0"/>
              <a:cs typeface="Times New Roman" panose="02020603050405020304" pitchFamily="18" charset="0"/>
            </a:endParaRPr>
          </a:p>
        </p:txBody>
      </p:sp>
      <p:sp>
        <p:nvSpPr>
          <p:cNvPr id="105" name="Google Shape;105;p20"/>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t" sz="1300" dirty="0">
                <a:latin typeface="Times New Roman" panose="02020603050405020304" pitchFamily="18" charset="0"/>
                <a:cs typeface="Times New Roman" panose="02020603050405020304" pitchFamily="18" charset="0"/>
              </a:rPr>
              <a:t>Kui slaidid on valmis, vaata need üle ja </a:t>
            </a:r>
            <a:r>
              <a:rPr lang="et" sz="1300" dirty="0" smtClean="0">
                <a:latin typeface="Times New Roman" panose="02020603050405020304" pitchFamily="18" charset="0"/>
                <a:cs typeface="Times New Roman" panose="02020603050405020304" pitchFamily="18" charset="0"/>
              </a:rPr>
              <a:t>mõtle</a:t>
            </a:r>
            <a:r>
              <a:rPr lang="et" sz="1300" dirty="0">
                <a:latin typeface="Times New Roman" panose="02020603050405020304" pitchFamily="18" charset="0"/>
                <a:cs typeface="Times New Roman" panose="02020603050405020304" pitchFamily="18" charset="0"/>
              </a:rPr>
              <a:t>, kas esitlus tuli selline, nagu vaja.</a:t>
            </a:r>
            <a:endParaRPr sz="1300" dirty="0">
              <a:latin typeface="Times New Roman" panose="02020603050405020304" pitchFamily="18" charset="0"/>
              <a:cs typeface="Times New Roman" panose="02020603050405020304" pitchFamily="18" charset="0"/>
            </a:endParaRPr>
          </a:p>
          <a:p>
            <a:pPr marL="0" lvl="0" indent="0" algn="l" rtl="0">
              <a:spcBef>
                <a:spcPts val="1200"/>
              </a:spcBef>
              <a:spcAft>
                <a:spcPts val="0"/>
              </a:spcAft>
              <a:buNone/>
            </a:pPr>
            <a:r>
              <a:rPr lang="et" sz="1300" dirty="0">
                <a:latin typeface="Times New Roman" panose="02020603050405020304" pitchFamily="18" charset="0"/>
                <a:cs typeface="Times New Roman" panose="02020603050405020304" pitchFamily="18" charset="0"/>
              </a:rPr>
              <a:t>Kas slaidid on õiges järjekorras ja kõik oluline on kirjas ning õiges mahus olemas?</a:t>
            </a:r>
            <a:endParaRPr sz="1300" dirty="0">
              <a:latin typeface="Times New Roman" panose="02020603050405020304" pitchFamily="18" charset="0"/>
              <a:cs typeface="Times New Roman" panose="02020603050405020304" pitchFamily="18" charset="0"/>
            </a:endParaRPr>
          </a:p>
          <a:p>
            <a:pPr marL="0" lvl="0" indent="0" algn="l" rtl="0">
              <a:spcBef>
                <a:spcPts val="1200"/>
              </a:spcBef>
              <a:spcAft>
                <a:spcPts val="0"/>
              </a:spcAft>
              <a:buNone/>
            </a:pPr>
            <a:endParaRPr sz="1300" dirty="0">
              <a:latin typeface="Times New Roman" panose="02020603050405020304" pitchFamily="18" charset="0"/>
              <a:cs typeface="Times New Roman" panose="02020603050405020304" pitchFamily="18" charset="0"/>
            </a:endParaRPr>
          </a:p>
          <a:p>
            <a:pPr marL="0" lvl="0" indent="0" algn="l" rtl="0">
              <a:spcBef>
                <a:spcPts val="1200"/>
              </a:spcBef>
              <a:spcAft>
                <a:spcPts val="1200"/>
              </a:spcAft>
              <a:buNone/>
            </a:pPr>
            <a:r>
              <a:rPr lang="et" sz="1300" dirty="0">
                <a:latin typeface="Times New Roman" panose="02020603050405020304" pitchFamily="18" charset="0"/>
                <a:cs typeface="Times New Roman" panose="02020603050405020304" pitchFamily="18" charset="0"/>
              </a:rPr>
              <a:t>Kontrolli õigekeelsust! Jälgi, et slaididel poleks trükivigu.</a:t>
            </a:r>
            <a:endParaRPr sz="13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311700" y="393925"/>
            <a:ext cx="8520600" cy="962264"/>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t" dirty="0">
                <a:latin typeface="Times New Roman" panose="02020603050405020304" pitchFamily="18" charset="0"/>
                <a:cs typeface="Times New Roman" panose="02020603050405020304" pitchFamily="18" charset="0"/>
              </a:rPr>
              <a:t>Esitluse harjutamine ja ettekandeks valmistumine</a:t>
            </a:r>
            <a:endParaRPr dirty="0">
              <a:latin typeface="Times New Roman" panose="02020603050405020304" pitchFamily="18" charset="0"/>
              <a:cs typeface="Times New Roman" panose="02020603050405020304" pitchFamily="18" charset="0"/>
            </a:endParaRPr>
          </a:p>
        </p:txBody>
      </p:sp>
      <p:sp>
        <p:nvSpPr>
          <p:cNvPr id="111" name="Google Shape;111;p21"/>
          <p:cNvSpPr txBox="1">
            <a:spLocks noGrp="1"/>
          </p:cNvSpPr>
          <p:nvPr>
            <p:ph type="body" idx="1"/>
          </p:nvPr>
        </p:nvSpPr>
        <p:spPr>
          <a:xfrm>
            <a:off x="311700" y="1225225"/>
            <a:ext cx="8520600" cy="374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t" sz="1300" dirty="0">
                <a:latin typeface="Times New Roman" panose="02020603050405020304" pitchFamily="18" charset="0"/>
                <a:cs typeface="Times New Roman" panose="02020603050405020304" pitchFamily="18" charset="0"/>
              </a:rPr>
              <a:t>Kui oled slaididega rahul, oled valmis oma ettekannet harjutama. Harjuta esitluse läbiviimist vähemalt kolm korda.</a:t>
            </a:r>
            <a:endParaRPr sz="1300" dirty="0">
              <a:latin typeface="Times New Roman" panose="02020603050405020304" pitchFamily="18" charset="0"/>
              <a:cs typeface="Times New Roman" panose="02020603050405020304" pitchFamily="18" charset="0"/>
            </a:endParaRPr>
          </a:p>
          <a:p>
            <a:pPr marL="457200" lvl="0" indent="-311150" algn="l" rtl="0">
              <a:lnSpc>
                <a:spcPct val="150000"/>
              </a:lnSpc>
              <a:spcBef>
                <a:spcPts val="1200"/>
              </a:spcBef>
              <a:spcAft>
                <a:spcPts val="0"/>
              </a:spcAft>
              <a:buSzPts val="1300"/>
              <a:buChar char="●"/>
            </a:pPr>
            <a:r>
              <a:rPr lang="et" sz="1300" dirty="0">
                <a:latin typeface="Times New Roman" panose="02020603050405020304" pitchFamily="18" charset="0"/>
                <a:cs typeface="Times New Roman" panose="02020603050405020304" pitchFamily="18" charset="0"/>
              </a:rPr>
              <a:t>Õpi tundma enda esitlusprogrammi. Kuidas saad selles esitlust alustada ja slaidid täisekraanile kuvada? Kuidas tuua ette järgmine ja eelnev slaid ning kuidas täisekraanist välja tulla?</a:t>
            </a:r>
            <a:endParaRPr sz="1300" dirty="0">
              <a:latin typeface="Times New Roman" panose="02020603050405020304" pitchFamily="18" charset="0"/>
              <a:cs typeface="Times New Roman" panose="02020603050405020304" pitchFamily="18" charset="0"/>
            </a:endParaRPr>
          </a:p>
          <a:p>
            <a:pPr marL="457200" lvl="0" indent="-311150" algn="l" rtl="0">
              <a:lnSpc>
                <a:spcPct val="150000"/>
              </a:lnSpc>
              <a:spcBef>
                <a:spcPts val="0"/>
              </a:spcBef>
              <a:spcAft>
                <a:spcPts val="0"/>
              </a:spcAft>
              <a:buSzPts val="1300"/>
              <a:buChar char="●"/>
            </a:pPr>
            <a:r>
              <a:rPr lang="et" sz="1300" dirty="0">
                <a:latin typeface="Times New Roman" panose="02020603050405020304" pitchFamily="18" charset="0"/>
                <a:cs typeface="Times New Roman" panose="02020603050405020304" pitchFamily="18" charset="0"/>
              </a:rPr>
              <a:t>Harjuta ettekandmist ja mõõda esitluseks kuluvat aega. Näiteks loovtöö ettekandmiseks on aega 5-10 minutit. Kui sinu esitlus on harjutades sellest </a:t>
            </a:r>
            <a:r>
              <a:rPr lang="et" sz="1300" dirty="0" smtClean="0">
                <a:latin typeface="Times New Roman" panose="02020603050405020304" pitchFamily="18" charset="0"/>
                <a:cs typeface="Times New Roman" panose="02020603050405020304" pitchFamily="18" charset="0"/>
              </a:rPr>
              <a:t>lühem või pikem</a:t>
            </a:r>
            <a:r>
              <a:rPr lang="et" sz="1300" dirty="0">
                <a:latin typeface="Times New Roman" panose="02020603050405020304" pitchFamily="18" charset="0"/>
                <a:cs typeface="Times New Roman" panose="02020603050405020304" pitchFamily="18" charset="0"/>
              </a:rPr>
              <a:t>, kohenda slaidide. Tavaliselt läheb esitledes ühele slaidile 1 - 3 minutit.</a:t>
            </a:r>
            <a:endParaRPr sz="1300" dirty="0">
              <a:latin typeface="Times New Roman" panose="02020603050405020304" pitchFamily="18" charset="0"/>
              <a:cs typeface="Times New Roman" panose="02020603050405020304" pitchFamily="18" charset="0"/>
            </a:endParaRPr>
          </a:p>
          <a:p>
            <a:pPr marL="457200" lvl="0" indent="-311150" algn="l" rtl="0">
              <a:lnSpc>
                <a:spcPct val="150000"/>
              </a:lnSpc>
              <a:spcBef>
                <a:spcPts val="0"/>
              </a:spcBef>
              <a:spcAft>
                <a:spcPts val="0"/>
              </a:spcAft>
              <a:buSzPts val="1300"/>
              <a:buChar char="●"/>
            </a:pPr>
            <a:r>
              <a:rPr lang="et" sz="1300" dirty="0">
                <a:latin typeface="Times New Roman" panose="02020603050405020304" pitchFamily="18" charset="0"/>
                <a:cs typeface="Times New Roman" panose="02020603050405020304" pitchFamily="18" charset="0"/>
              </a:rPr>
              <a:t>Hoia slaidi nähtaval piisavalt kaua. Kui slaid jääb ette liiga kauaks, kaob kuulajate huvi. Kui vahetad slaide liiga kiiresti, ei jõua kuulajad neid jälgida.</a:t>
            </a:r>
            <a:endParaRPr sz="1300" dirty="0">
              <a:latin typeface="Times New Roman" panose="02020603050405020304" pitchFamily="18" charset="0"/>
              <a:cs typeface="Times New Roman" panose="02020603050405020304" pitchFamily="18" charset="0"/>
            </a:endParaRPr>
          </a:p>
          <a:p>
            <a:pPr marL="457200" lvl="0" indent="-311150" algn="l" rtl="0">
              <a:lnSpc>
                <a:spcPct val="150000"/>
              </a:lnSpc>
              <a:spcBef>
                <a:spcPts val="0"/>
              </a:spcBef>
              <a:spcAft>
                <a:spcPts val="0"/>
              </a:spcAft>
              <a:buSzPts val="1300"/>
              <a:buChar char="●"/>
            </a:pPr>
            <a:r>
              <a:rPr lang="et" sz="1300" dirty="0">
                <a:latin typeface="Times New Roman" panose="02020603050405020304" pitchFamily="18" charset="0"/>
                <a:cs typeface="Times New Roman" panose="02020603050405020304" pitchFamily="18" charset="0"/>
              </a:rPr>
              <a:t>Kindluse mõttes tee slaididest varukoopia (näiteks saada esitlus meilile ja tõmba mälupulgale). Seetõttu tulebki loovtöö esitlus saata õppejuhi meilile, et esitlus oleks nii sul kui ka õppejuhil olemas.</a:t>
            </a:r>
            <a:endParaRPr sz="1300" dirty="0">
              <a:latin typeface="Times New Roman" panose="02020603050405020304" pitchFamily="18" charset="0"/>
              <a:cs typeface="Times New Roman" panose="02020603050405020304" pitchFamily="18" charset="0"/>
            </a:endParaRPr>
          </a:p>
          <a:p>
            <a:pPr marL="457200" lvl="0" indent="-311150" algn="l" rtl="0">
              <a:lnSpc>
                <a:spcPct val="150000"/>
              </a:lnSpc>
              <a:spcBef>
                <a:spcPts val="0"/>
              </a:spcBef>
              <a:spcAft>
                <a:spcPts val="0"/>
              </a:spcAft>
              <a:buSzPts val="1300"/>
              <a:buChar char="●"/>
            </a:pPr>
            <a:r>
              <a:rPr lang="et" sz="1300" dirty="0">
                <a:latin typeface="Times New Roman" panose="02020603050405020304" pitchFamily="18" charset="0"/>
                <a:cs typeface="Times New Roman" panose="02020603050405020304" pitchFamily="18" charset="0"/>
              </a:rPr>
              <a:t>Ettekannet tehes jäta viimane slaid seniks ekraanile, kuni oled kuulajate küsimustele vastanud.</a:t>
            </a:r>
            <a:endParaRPr sz="1300"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1300</Words>
  <Application>Microsoft Office PowerPoint</Application>
  <PresentationFormat>Ekraaniseanss (16:9)</PresentationFormat>
  <Paragraphs>113</Paragraphs>
  <Slides>18</Slides>
  <Notes>18</Notes>
  <HiddenSlides>0</HiddenSlides>
  <MMClips>0</MMClips>
  <ScaleCrop>false</ScaleCrop>
  <HeadingPairs>
    <vt:vector size="6" baseType="variant">
      <vt:variant>
        <vt:lpstr>Kasutatud fondid</vt:lpstr>
      </vt:variant>
      <vt:variant>
        <vt:i4>4</vt:i4>
      </vt:variant>
      <vt:variant>
        <vt:lpstr>Kujundus</vt:lpstr>
      </vt:variant>
      <vt:variant>
        <vt:i4>1</vt:i4>
      </vt:variant>
      <vt:variant>
        <vt:lpstr>Slaidipealkirjad</vt:lpstr>
      </vt:variant>
      <vt:variant>
        <vt:i4>18</vt:i4>
      </vt:variant>
    </vt:vector>
  </HeadingPairs>
  <TitlesOfParts>
    <vt:vector size="23" baseType="lpstr">
      <vt:lpstr>Arial</vt:lpstr>
      <vt:lpstr>Economica</vt:lpstr>
      <vt:lpstr>Open Sans</vt:lpstr>
      <vt:lpstr>Times New Roman</vt:lpstr>
      <vt:lpstr>Luxe</vt:lpstr>
      <vt:lpstr>Slaidiesitluse koostamise põhimõtted</vt:lpstr>
      <vt:lpstr>Esitlustarkvara või -keskkond</vt:lpstr>
      <vt:lpstr>Enne slaidide koostamist</vt:lpstr>
      <vt:lpstr>Slaidiesitluse ülesehitus</vt:lpstr>
      <vt:lpstr>Kasulikud nõuanded slaidide kujundamisel</vt:lpstr>
      <vt:lpstr>Levinumad vead (1)</vt:lpstr>
      <vt:lpstr>Levinumad vead (2)</vt:lpstr>
      <vt:lpstr>Slaidide ülevaatamine</vt:lpstr>
      <vt:lpstr>Esitluse harjutamine ja ettekandeks valmistumine</vt:lpstr>
      <vt:lpstr>Järgmised 8 slaidi on näidisesitlus.</vt:lpstr>
      <vt:lpstr>KAMPSUNITE KUDUMINE KOERTELE</vt:lpstr>
      <vt:lpstr>Sissejuhatus - teema ja eesmärgid</vt:lpstr>
      <vt:lpstr>Koerte kampsunite valmimine (1)</vt:lpstr>
      <vt:lpstr>Koerte kampsunite valmimine (2)</vt:lpstr>
      <vt:lpstr>Kokkuvõte - Piia</vt:lpstr>
      <vt:lpstr>Kokkuvõte - Tiina</vt:lpstr>
      <vt:lpstr>Kasutatud allikad</vt:lpstr>
      <vt:lpstr>Täname kuulamast!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Slaidiesitluse koostamise põhimõtted</dc:title>
  <cp:lastModifiedBy>Laura Ginter</cp:lastModifiedBy>
  <cp:revision>4</cp:revision>
  <dcterms:modified xsi:type="dcterms:W3CDTF">2023-08-07T10:17:22Z</dcterms:modified>
</cp:coreProperties>
</file>